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2918400" cy="43891200"/>
  <p:notesSz cx="6858000" cy="9144000"/>
  <p:defaultTextStyle>
    <a:defPPr>
      <a:defRPr lang="en-US"/>
    </a:defPPr>
    <a:lvl1pPr marL="0" algn="l" defTabSz="3599078" rtl="0" eaLnBrk="1" latinLnBrk="0" hangingPunct="1">
      <a:defRPr sz="7085" kern="1200">
        <a:solidFill>
          <a:schemeClr val="tx1"/>
        </a:solidFill>
        <a:latin typeface="+mn-lt"/>
        <a:ea typeface="+mn-ea"/>
        <a:cs typeface="+mn-cs"/>
      </a:defRPr>
    </a:lvl1pPr>
    <a:lvl2pPr marL="1799539" algn="l" defTabSz="3599078" rtl="0" eaLnBrk="1" latinLnBrk="0" hangingPunct="1">
      <a:defRPr sz="7085" kern="1200">
        <a:solidFill>
          <a:schemeClr val="tx1"/>
        </a:solidFill>
        <a:latin typeface="+mn-lt"/>
        <a:ea typeface="+mn-ea"/>
        <a:cs typeface="+mn-cs"/>
      </a:defRPr>
    </a:lvl2pPr>
    <a:lvl3pPr marL="3599078" algn="l" defTabSz="3599078" rtl="0" eaLnBrk="1" latinLnBrk="0" hangingPunct="1">
      <a:defRPr sz="7085" kern="1200">
        <a:solidFill>
          <a:schemeClr val="tx1"/>
        </a:solidFill>
        <a:latin typeface="+mn-lt"/>
        <a:ea typeface="+mn-ea"/>
        <a:cs typeface="+mn-cs"/>
      </a:defRPr>
    </a:lvl3pPr>
    <a:lvl4pPr marL="5398618" algn="l" defTabSz="3599078" rtl="0" eaLnBrk="1" latinLnBrk="0" hangingPunct="1">
      <a:defRPr sz="7085" kern="1200">
        <a:solidFill>
          <a:schemeClr val="tx1"/>
        </a:solidFill>
        <a:latin typeface="+mn-lt"/>
        <a:ea typeface="+mn-ea"/>
        <a:cs typeface="+mn-cs"/>
      </a:defRPr>
    </a:lvl4pPr>
    <a:lvl5pPr marL="7198157" algn="l" defTabSz="3599078" rtl="0" eaLnBrk="1" latinLnBrk="0" hangingPunct="1">
      <a:defRPr sz="7085" kern="1200">
        <a:solidFill>
          <a:schemeClr val="tx1"/>
        </a:solidFill>
        <a:latin typeface="+mn-lt"/>
        <a:ea typeface="+mn-ea"/>
        <a:cs typeface="+mn-cs"/>
      </a:defRPr>
    </a:lvl5pPr>
    <a:lvl6pPr marL="8997696" algn="l" defTabSz="3599078" rtl="0" eaLnBrk="1" latinLnBrk="0" hangingPunct="1">
      <a:defRPr sz="7085" kern="1200">
        <a:solidFill>
          <a:schemeClr val="tx1"/>
        </a:solidFill>
        <a:latin typeface="+mn-lt"/>
        <a:ea typeface="+mn-ea"/>
        <a:cs typeface="+mn-cs"/>
      </a:defRPr>
    </a:lvl6pPr>
    <a:lvl7pPr marL="10797235" algn="l" defTabSz="3599078" rtl="0" eaLnBrk="1" latinLnBrk="0" hangingPunct="1">
      <a:defRPr sz="7085" kern="1200">
        <a:solidFill>
          <a:schemeClr val="tx1"/>
        </a:solidFill>
        <a:latin typeface="+mn-lt"/>
        <a:ea typeface="+mn-ea"/>
        <a:cs typeface="+mn-cs"/>
      </a:defRPr>
    </a:lvl7pPr>
    <a:lvl8pPr marL="12596774" algn="l" defTabSz="3599078" rtl="0" eaLnBrk="1" latinLnBrk="0" hangingPunct="1">
      <a:defRPr sz="7085" kern="1200">
        <a:solidFill>
          <a:schemeClr val="tx1"/>
        </a:solidFill>
        <a:latin typeface="+mn-lt"/>
        <a:ea typeface="+mn-ea"/>
        <a:cs typeface="+mn-cs"/>
      </a:defRPr>
    </a:lvl8pPr>
    <a:lvl9pPr marL="14396314" algn="l" defTabSz="3599078" rtl="0" eaLnBrk="1" latinLnBrk="0" hangingPunct="1">
      <a:defRPr sz="708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424" userDrawn="1">
          <p15:clr>
            <a:srgbClr val="A4A3A4"/>
          </p15:clr>
        </p15:guide>
        <p15:guide id="2" pos="114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AECF"/>
    <a:srgbClr val="08A0D6"/>
    <a:srgbClr val="E57200"/>
    <a:srgbClr val="00AFD7"/>
    <a:srgbClr val="009A44"/>
    <a:srgbClr val="0099FF"/>
    <a:srgbClr val="D5F1FF"/>
    <a:srgbClr val="00CDC8"/>
    <a:srgbClr val="FF7C80"/>
    <a:srgbClr val="A4E0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35" autoAdjust="0"/>
    <p:restoredTop sz="95872" autoAdjust="0"/>
  </p:normalViewPr>
  <p:slideViewPr>
    <p:cSldViewPr snapToGrid="0" showGuides="1">
      <p:cViewPr>
        <p:scale>
          <a:sx n="87" d="100"/>
          <a:sy n="87" d="100"/>
        </p:scale>
        <p:origin x="1752" y="-13728"/>
      </p:cViewPr>
      <p:guideLst>
        <p:guide orient="horz" pos="17424"/>
        <p:guide pos="114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57C597-9FE6-4E3F-888D-4E73721AA36B}" type="datetimeFigureOut">
              <a:rPr lang="en-US" smtClean="0"/>
              <a:t>9/26/24</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E90EA6-995A-4972-9D28-EE4B3A8AF6E9}" type="slidenum">
              <a:rPr lang="en-US" smtClean="0"/>
              <a:t>‹#›</a:t>
            </a:fld>
            <a:endParaRPr lang="en-US"/>
          </a:p>
        </p:txBody>
      </p:sp>
    </p:spTree>
    <p:extLst>
      <p:ext uri="{BB962C8B-B14F-4D97-AF65-F5344CB8AC3E}">
        <p14:creationId xmlns:p14="http://schemas.microsoft.com/office/powerpoint/2010/main" val="30015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E90EA6-995A-4972-9D28-EE4B3A8AF6E9}" type="slidenum">
              <a:rPr lang="en-US" smtClean="0"/>
              <a:t>1</a:t>
            </a:fld>
            <a:endParaRPr lang="en-US"/>
          </a:p>
        </p:txBody>
      </p:sp>
    </p:spTree>
    <p:extLst>
      <p:ext uri="{BB962C8B-B14F-4D97-AF65-F5344CB8AC3E}">
        <p14:creationId xmlns:p14="http://schemas.microsoft.com/office/powerpoint/2010/main" val="2768588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7F2FC-5C39-F307-0D3D-B4E50FB904E9}"/>
              </a:ext>
            </a:extLst>
          </p:cNvPr>
          <p:cNvSpPr>
            <a:spLocks noGrp="1"/>
          </p:cNvSpPr>
          <p:nvPr>
            <p:ph type="ctrTitle"/>
          </p:nvPr>
        </p:nvSpPr>
        <p:spPr>
          <a:xfrm>
            <a:off x="4114800" y="7183128"/>
            <a:ext cx="24688800" cy="15280640"/>
          </a:xfrm>
        </p:spPr>
        <p:txBody>
          <a:bodyPr anchor="b"/>
          <a:lstStyle>
            <a:lvl1pPr algn="ctr">
              <a:defRPr sz="4888"/>
            </a:lvl1pPr>
          </a:lstStyle>
          <a:p>
            <a:r>
              <a:rPr lang="en-US"/>
              <a:t>Click to edit Master title style</a:t>
            </a:r>
          </a:p>
        </p:txBody>
      </p:sp>
      <p:sp>
        <p:nvSpPr>
          <p:cNvPr id="3" name="Subtitle 2">
            <a:extLst>
              <a:ext uri="{FF2B5EF4-FFF2-40B4-BE49-F238E27FC236}">
                <a16:creationId xmlns:a16="http://schemas.microsoft.com/office/drawing/2014/main" id="{F02DCB45-4C8D-5A42-3E2D-91B5FF6791B6}"/>
              </a:ext>
            </a:extLst>
          </p:cNvPr>
          <p:cNvSpPr>
            <a:spLocks noGrp="1"/>
          </p:cNvSpPr>
          <p:nvPr>
            <p:ph type="subTitle" idx="1"/>
          </p:nvPr>
        </p:nvSpPr>
        <p:spPr>
          <a:xfrm>
            <a:off x="4114800" y="23053040"/>
            <a:ext cx="24688800" cy="10596880"/>
          </a:xfrm>
        </p:spPr>
        <p:txBody>
          <a:bodyPr/>
          <a:lstStyle>
            <a:lvl1pPr marL="0" indent="0" algn="ctr">
              <a:buNone/>
              <a:defRPr sz="1960"/>
            </a:lvl1pPr>
            <a:lvl2pPr marL="372550" indent="0" algn="ctr">
              <a:buNone/>
              <a:defRPr sz="1632"/>
            </a:lvl2pPr>
            <a:lvl3pPr marL="745108" indent="0" algn="ctr">
              <a:buNone/>
              <a:defRPr sz="1464"/>
            </a:lvl3pPr>
            <a:lvl4pPr marL="1117658" indent="0" algn="ctr">
              <a:buNone/>
              <a:defRPr sz="1304"/>
            </a:lvl4pPr>
            <a:lvl5pPr marL="1490208" indent="0" algn="ctr">
              <a:buNone/>
              <a:defRPr sz="1304"/>
            </a:lvl5pPr>
            <a:lvl6pPr marL="1862758" indent="0" algn="ctr">
              <a:buNone/>
              <a:defRPr sz="1304"/>
            </a:lvl6pPr>
            <a:lvl7pPr marL="2235314" indent="0" algn="ctr">
              <a:buNone/>
              <a:defRPr sz="1304"/>
            </a:lvl7pPr>
            <a:lvl8pPr marL="2607865" indent="0" algn="ctr">
              <a:buNone/>
              <a:defRPr sz="1304"/>
            </a:lvl8pPr>
            <a:lvl9pPr marL="2980415" indent="0" algn="ctr">
              <a:buNone/>
              <a:defRPr sz="1304"/>
            </a:lvl9pPr>
          </a:lstStyle>
          <a:p>
            <a:r>
              <a:rPr lang="en-US"/>
              <a:t>Click to edit Master subtitle style</a:t>
            </a:r>
          </a:p>
        </p:txBody>
      </p:sp>
      <p:sp>
        <p:nvSpPr>
          <p:cNvPr id="4" name="Date Placeholder 3">
            <a:extLst>
              <a:ext uri="{FF2B5EF4-FFF2-40B4-BE49-F238E27FC236}">
                <a16:creationId xmlns:a16="http://schemas.microsoft.com/office/drawing/2014/main" id="{107FBCED-C346-D122-B25E-6DC60A94F400}"/>
              </a:ext>
            </a:extLst>
          </p:cNvPr>
          <p:cNvSpPr>
            <a:spLocks noGrp="1"/>
          </p:cNvSpPr>
          <p:nvPr>
            <p:ph type="dt" sz="half" idx="10"/>
          </p:nvPr>
        </p:nvSpPr>
        <p:spPr/>
        <p:txBody>
          <a:bodyPr/>
          <a:lstStyle/>
          <a:p>
            <a:fld id="{A7FB505D-73A1-4C21-8C9E-0AC58F34A0DC}" type="datetimeFigureOut">
              <a:rPr lang="en-US" smtClean="0"/>
              <a:t>9/26/24</a:t>
            </a:fld>
            <a:endParaRPr lang="en-US"/>
          </a:p>
        </p:txBody>
      </p:sp>
      <p:sp>
        <p:nvSpPr>
          <p:cNvPr id="5" name="Footer Placeholder 4">
            <a:extLst>
              <a:ext uri="{FF2B5EF4-FFF2-40B4-BE49-F238E27FC236}">
                <a16:creationId xmlns:a16="http://schemas.microsoft.com/office/drawing/2014/main" id="{19D08698-8770-FC19-56A5-B8D785C6C0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C602C4-E1ED-73D2-7104-02C050E7152F}"/>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118055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50849-AC0C-6EB8-08ED-1D62B1BFC4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7FE13C-49EC-BF9D-AE2D-841CE91554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774D3-40A7-F5DF-672B-F051CB46D48A}"/>
              </a:ext>
            </a:extLst>
          </p:cNvPr>
          <p:cNvSpPr>
            <a:spLocks noGrp="1"/>
          </p:cNvSpPr>
          <p:nvPr>
            <p:ph type="dt" sz="half" idx="10"/>
          </p:nvPr>
        </p:nvSpPr>
        <p:spPr/>
        <p:txBody>
          <a:bodyPr/>
          <a:lstStyle/>
          <a:p>
            <a:fld id="{A7FB505D-73A1-4C21-8C9E-0AC58F34A0DC}" type="datetimeFigureOut">
              <a:rPr lang="en-US" smtClean="0"/>
              <a:t>9/26/24</a:t>
            </a:fld>
            <a:endParaRPr lang="en-US"/>
          </a:p>
        </p:txBody>
      </p:sp>
      <p:sp>
        <p:nvSpPr>
          <p:cNvPr id="5" name="Footer Placeholder 4">
            <a:extLst>
              <a:ext uri="{FF2B5EF4-FFF2-40B4-BE49-F238E27FC236}">
                <a16:creationId xmlns:a16="http://schemas.microsoft.com/office/drawing/2014/main" id="{C22CD47C-53A3-DE24-ABD5-79C77EFD44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AEC1DD-3672-0EBE-AB5C-9724272BCD59}"/>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1917256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FE9C8B-BD86-E8D4-3E88-ABA58A77F8CC}"/>
              </a:ext>
            </a:extLst>
          </p:cNvPr>
          <p:cNvSpPr>
            <a:spLocks noGrp="1"/>
          </p:cNvSpPr>
          <p:nvPr>
            <p:ph type="title" orient="vert"/>
          </p:nvPr>
        </p:nvSpPr>
        <p:spPr>
          <a:xfrm>
            <a:off x="23557236" y="2336801"/>
            <a:ext cx="7098031" cy="3719576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6DC4A5-0FFC-2EBF-2C95-8B5B502EF879}"/>
              </a:ext>
            </a:extLst>
          </p:cNvPr>
          <p:cNvSpPr>
            <a:spLocks noGrp="1"/>
          </p:cNvSpPr>
          <p:nvPr>
            <p:ph type="body" orient="vert" idx="1"/>
          </p:nvPr>
        </p:nvSpPr>
        <p:spPr>
          <a:xfrm>
            <a:off x="2263141" y="2336801"/>
            <a:ext cx="20882611" cy="37195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C9CE67-D547-A0A8-F01B-C5630BA98DF9}"/>
              </a:ext>
            </a:extLst>
          </p:cNvPr>
          <p:cNvSpPr>
            <a:spLocks noGrp="1"/>
          </p:cNvSpPr>
          <p:nvPr>
            <p:ph type="dt" sz="half" idx="10"/>
          </p:nvPr>
        </p:nvSpPr>
        <p:spPr/>
        <p:txBody>
          <a:bodyPr/>
          <a:lstStyle/>
          <a:p>
            <a:fld id="{A7FB505D-73A1-4C21-8C9E-0AC58F34A0DC}" type="datetimeFigureOut">
              <a:rPr lang="en-US" smtClean="0"/>
              <a:t>9/26/24</a:t>
            </a:fld>
            <a:endParaRPr lang="en-US"/>
          </a:p>
        </p:txBody>
      </p:sp>
      <p:sp>
        <p:nvSpPr>
          <p:cNvPr id="5" name="Footer Placeholder 4">
            <a:extLst>
              <a:ext uri="{FF2B5EF4-FFF2-40B4-BE49-F238E27FC236}">
                <a16:creationId xmlns:a16="http://schemas.microsoft.com/office/drawing/2014/main" id="{415940CC-517E-8043-FC34-5E18C26FEE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C5B596-9023-ABC2-A2C7-4EAA132358F8}"/>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2416268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BD919-60D2-D096-DCC7-9AF69A98F7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1AFCA1-0F45-598F-600D-58DB86FD72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39EF0-25A3-4D2A-FF76-E669C0175B12}"/>
              </a:ext>
            </a:extLst>
          </p:cNvPr>
          <p:cNvSpPr>
            <a:spLocks noGrp="1"/>
          </p:cNvSpPr>
          <p:nvPr>
            <p:ph type="dt" sz="half" idx="10"/>
          </p:nvPr>
        </p:nvSpPr>
        <p:spPr/>
        <p:txBody>
          <a:bodyPr/>
          <a:lstStyle/>
          <a:p>
            <a:fld id="{A7FB505D-73A1-4C21-8C9E-0AC58F34A0DC}" type="datetimeFigureOut">
              <a:rPr lang="en-US" smtClean="0"/>
              <a:t>9/26/24</a:t>
            </a:fld>
            <a:endParaRPr lang="en-US"/>
          </a:p>
        </p:txBody>
      </p:sp>
      <p:sp>
        <p:nvSpPr>
          <p:cNvPr id="5" name="Footer Placeholder 4">
            <a:extLst>
              <a:ext uri="{FF2B5EF4-FFF2-40B4-BE49-F238E27FC236}">
                <a16:creationId xmlns:a16="http://schemas.microsoft.com/office/drawing/2014/main" id="{84129B59-5D10-CD2D-3040-19935BA82F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64F90-53BD-DC85-BD30-3A490A2A7BEC}"/>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1354344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8ECF-023A-17B3-E139-E6E46C1483D0}"/>
              </a:ext>
            </a:extLst>
          </p:cNvPr>
          <p:cNvSpPr>
            <a:spLocks noGrp="1"/>
          </p:cNvSpPr>
          <p:nvPr>
            <p:ph type="title"/>
          </p:nvPr>
        </p:nvSpPr>
        <p:spPr>
          <a:xfrm>
            <a:off x="2245996" y="10942328"/>
            <a:ext cx="28392120" cy="18257520"/>
          </a:xfrm>
        </p:spPr>
        <p:txBody>
          <a:bodyPr anchor="b"/>
          <a:lstStyle>
            <a:lvl1pPr>
              <a:defRPr sz="4888"/>
            </a:lvl1pPr>
          </a:lstStyle>
          <a:p>
            <a:r>
              <a:rPr lang="en-US"/>
              <a:t>Click to edit Master title style</a:t>
            </a:r>
          </a:p>
        </p:txBody>
      </p:sp>
      <p:sp>
        <p:nvSpPr>
          <p:cNvPr id="3" name="Text Placeholder 2">
            <a:extLst>
              <a:ext uri="{FF2B5EF4-FFF2-40B4-BE49-F238E27FC236}">
                <a16:creationId xmlns:a16="http://schemas.microsoft.com/office/drawing/2014/main" id="{768A70DC-72D8-3ED6-51B7-8EDD4A8F41B0}"/>
              </a:ext>
            </a:extLst>
          </p:cNvPr>
          <p:cNvSpPr>
            <a:spLocks noGrp="1"/>
          </p:cNvSpPr>
          <p:nvPr>
            <p:ph type="body" idx="1"/>
          </p:nvPr>
        </p:nvSpPr>
        <p:spPr>
          <a:xfrm>
            <a:off x="2245996" y="29372568"/>
            <a:ext cx="28392120" cy="9601200"/>
          </a:xfrm>
        </p:spPr>
        <p:txBody>
          <a:bodyPr/>
          <a:lstStyle>
            <a:lvl1pPr marL="0" indent="0">
              <a:buNone/>
              <a:defRPr sz="1960">
                <a:solidFill>
                  <a:schemeClr val="tx1">
                    <a:tint val="75000"/>
                  </a:schemeClr>
                </a:solidFill>
              </a:defRPr>
            </a:lvl1pPr>
            <a:lvl2pPr marL="372550" indent="0">
              <a:buNone/>
              <a:defRPr sz="1632">
                <a:solidFill>
                  <a:schemeClr val="tx1">
                    <a:tint val="75000"/>
                  </a:schemeClr>
                </a:solidFill>
              </a:defRPr>
            </a:lvl2pPr>
            <a:lvl3pPr marL="745108" indent="0">
              <a:buNone/>
              <a:defRPr sz="1464">
                <a:solidFill>
                  <a:schemeClr val="tx1">
                    <a:tint val="75000"/>
                  </a:schemeClr>
                </a:solidFill>
              </a:defRPr>
            </a:lvl3pPr>
            <a:lvl4pPr marL="1117658" indent="0">
              <a:buNone/>
              <a:defRPr sz="1304">
                <a:solidFill>
                  <a:schemeClr val="tx1">
                    <a:tint val="75000"/>
                  </a:schemeClr>
                </a:solidFill>
              </a:defRPr>
            </a:lvl4pPr>
            <a:lvl5pPr marL="1490208" indent="0">
              <a:buNone/>
              <a:defRPr sz="1304">
                <a:solidFill>
                  <a:schemeClr val="tx1">
                    <a:tint val="75000"/>
                  </a:schemeClr>
                </a:solidFill>
              </a:defRPr>
            </a:lvl5pPr>
            <a:lvl6pPr marL="1862758" indent="0">
              <a:buNone/>
              <a:defRPr sz="1304">
                <a:solidFill>
                  <a:schemeClr val="tx1">
                    <a:tint val="75000"/>
                  </a:schemeClr>
                </a:solidFill>
              </a:defRPr>
            </a:lvl6pPr>
            <a:lvl7pPr marL="2235314" indent="0">
              <a:buNone/>
              <a:defRPr sz="1304">
                <a:solidFill>
                  <a:schemeClr val="tx1">
                    <a:tint val="75000"/>
                  </a:schemeClr>
                </a:solidFill>
              </a:defRPr>
            </a:lvl7pPr>
            <a:lvl8pPr marL="2607865" indent="0">
              <a:buNone/>
              <a:defRPr sz="1304">
                <a:solidFill>
                  <a:schemeClr val="tx1">
                    <a:tint val="75000"/>
                  </a:schemeClr>
                </a:solidFill>
              </a:defRPr>
            </a:lvl8pPr>
            <a:lvl9pPr marL="2980415" indent="0">
              <a:buNone/>
              <a:defRPr sz="1304">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76EEEA-9193-831D-EDDC-8CE956C66CC5}"/>
              </a:ext>
            </a:extLst>
          </p:cNvPr>
          <p:cNvSpPr>
            <a:spLocks noGrp="1"/>
          </p:cNvSpPr>
          <p:nvPr>
            <p:ph type="dt" sz="half" idx="10"/>
          </p:nvPr>
        </p:nvSpPr>
        <p:spPr/>
        <p:txBody>
          <a:bodyPr/>
          <a:lstStyle/>
          <a:p>
            <a:fld id="{A7FB505D-73A1-4C21-8C9E-0AC58F34A0DC}" type="datetimeFigureOut">
              <a:rPr lang="en-US" smtClean="0"/>
              <a:t>9/26/24</a:t>
            </a:fld>
            <a:endParaRPr lang="en-US"/>
          </a:p>
        </p:txBody>
      </p:sp>
      <p:sp>
        <p:nvSpPr>
          <p:cNvPr id="5" name="Footer Placeholder 4">
            <a:extLst>
              <a:ext uri="{FF2B5EF4-FFF2-40B4-BE49-F238E27FC236}">
                <a16:creationId xmlns:a16="http://schemas.microsoft.com/office/drawing/2014/main" id="{466EAC98-39D9-CA42-BAB7-2D6E640D18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5405C-C06C-6216-C221-A724691C0EB3}"/>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1674370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6D952-C016-2F94-175F-D780C3A7F5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E936E3-EB48-D568-BF3E-8ECC75EE63DD}"/>
              </a:ext>
            </a:extLst>
          </p:cNvPr>
          <p:cNvSpPr>
            <a:spLocks noGrp="1"/>
          </p:cNvSpPr>
          <p:nvPr>
            <p:ph sz="half" idx="1"/>
          </p:nvPr>
        </p:nvSpPr>
        <p:spPr>
          <a:xfrm>
            <a:off x="2263140" y="11684000"/>
            <a:ext cx="13990320" cy="27848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CD31F6-3A6E-6DDB-94E9-6535CA5A3CD2}"/>
              </a:ext>
            </a:extLst>
          </p:cNvPr>
          <p:cNvSpPr>
            <a:spLocks noGrp="1"/>
          </p:cNvSpPr>
          <p:nvPr>
            <p:ph sz="half" idx="2"/>
          </p:nvPr>
        </p:nvSpPr>
        <p:spPr>
          <a:xfrm>
            <a:off x="16664940" y="11684000"/>
            <a:ext cx="13990320" cy="27848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7B238D-F05B-429A-11A0-FD1A2B59CBFB}"/>
              </a:ext>
            </a:extLst>
          </p:cNvPr>
          <p:cNvSpPr>
            <a:spLocks noGrp="1"/>
          </p:cNvSpPr>
          <p:nvPr>
            <p:ph type="dt" sz="half" idx="10"/>
          </p:nvPr>
        </p:nvSpPr>
        <p:spPr/>
        <p:txBody>
          <a:bodyPr/>
          <a:lstStyle/>
          <a:p>
            <a:fld id="{A7FB505D-73A1-4C21-8C9E-0AC58F34A0DC}" type="datetimeFigureOut">
              <a:rPr lang="en-US" smtClean="0"/>
              <a:t>9/26/24</a:t>
            </a:fld>
            <a:endParaRPr lang="en-US"/>
          </a:p>
        </p:txBody>
      </p:sp>
      <p:sp>
        <p:nvSpPr>
          <p:cNvPr id="6" name="Footer Placeholder 5">
            <a:extLst>
              <a:ext uri="{FF2B5EF4-FFF2-40B4-BE49-F238E27FC236}">
                <a16:creationId xmlns:a16="http://schemas.microsoft.com/office/drawing/2014/main" id="{7CE886E6-60D6-1560-A3B1-35C4AA1B29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B2D598-79D6-8A8A-6AA9-EE4FB709F6EF}"/>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4174320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F2C46-2FBD-C794-4916-4796D6D699A5}"/>
              </a:ext>
            </a:extLst>
          </p:cNvPr>
          <p:cNvSpPr>
            <a:spLocks noGrp="1"/>
          </p:cNvSpPr>
          <p:nvPr>
            <p:ph type="title"/>
          </p:nvPr>
        </p:nvSpPr>
        <p:spPr>
          <a:xfrm>
            <a:off x="2267428" y="2336808"/>
            <a:ext cx="28392120" cy="84836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2B3872-57AA-62E7-BC47-CA5C9895511C}"/>
              </a:ext>
            </a:extLst>
          </p:cNvPr>
          <p:cNvSpPr>
            <a:spLocks noGrp="1"/>
          </p:cNvSpPr>
          <p:nvPr>
            <p:ph type="body" idx="1"/>
          </p:nvPr>
        </p:nvSpPr>
        <p:spPr>
          <a:xfrm>
            <a:off x="2267438" y="10759448"/>
            <a:ext cx="13926025" cy="5273040"/>
          </a:xfrm>
        </p:spPr>
        <p:txBody>
          <a:bodyPr anchor="b"/>
          <a:lstStyle>
            <a:lvl1pPr marL="0" indent="0">
              <a:buNone/>
              <a:defRPr sz="1960" b="1"/>
            </a:lvl1pPr>
            <a:lvl2pPr marL="372550" indent="0">
              <a:buNone/>
              <a:defRPr sz="1632" b="1"/>
            </a:lvl2pPr>
            <a:lvl3pPr marL="745108" indent="0">
              <a:buNone/>
              <a:defRPr sz="1464" b="1"/>
            </a:lvl3pPr>
            <a:lvl4pPr marL="1117658" indent="0">
              <a:buNone/>
              <a:defRPr sz="1304" b="1"/>
            </a:lvl4pPr>
            <a:lvl5pPr marL="1490208" indent="0">
              <a:buNone/>
              <a:defRPr sz="1304" b="1"/>
            </a:lvl5pPr>
            <a:lvl6pPr marL="1862758" indent="0">
              <a:buNone/>
              <a:defRPr sz="1304" b="1"/>
            </a:lvl6pPr>
            <a:lvl7pPr marL="2235314" indent="0">
              <a:buNone/>
              <a:defRPr sz="1304" b="1"/>
            </a:lvl7pPr>
            <a:lvl8pPr marL="2607865" indent="0">
              <a:buNone/>
              <a:defRPr sz="1304" b="1"/>
            </a:lvl8pPr>
            <a:lvl9pPr marL="2980415" indent="0">
              <a:buNone/>
              <a:defRPr sz="1304" b="1"/>
            </a:lvl9pPr>
          </a:lstStyle>
          <a:p>
            <a:pPr lvl="0"/>
            <a:r>
              <a:rPr lang="en-US"/>
              <a:t>Click to edit Master text styles</a:t>
            </a:r>
          </a:p>
        </p:txBody>
      </p:sp>
      <p:sp>
        <p:nvSpPr>
          <p:cNvPr id="4" name="Content Placeholder 3">
            <a:extLst>
              <a:ext uri="{FF2B5EF4-FFF2-40B4-BE49-F238E27FC236}">
                <a16:creationId xmlns:a16="http://schemas.microsoft.com/office/drawing/2014/main" id="{75F27462-DF36-36BC-EC10-BCFAA9E4F230}"/>
              </a:ext>
            </a:extLst>
          </p:cNvPr>
          <p:cNvSpPr>
            <a:spLocks noGrp="1"/>
          </p:cNvSpPr>
          <p:nvPr>
            <p:ph sz="half" idx="2"/>
          </p:nvPr>
        </p:nvSpPr>
        <p:spPr>
          <a:xfrm>
            <a:off x="2267438" y="16032481"/>
            <a:ext cx="13926025" cy="23581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3F4FBF-47AA-72FC-3531-8BC059C197B4}"/>
              </a:ext>
            </a:extLst>
          </p:cNvPr>
          <p:cNvSpPr>
            <a:spLocks noGrp="1"/>
          </p:cNvSpPr>
          <p:nvPr>
            <p:ph type="body" sz="quarter" idx="3"/>
          </p:nvPr>
        </p:nvSpPr>
        <p:spPr>
          <a:xfrm>
            <a:off x="16664946" y="10759448"/>
            <a:ext cx="13994608" cy="5273040"/>
          </a:xfrm>
        </p:spPr>
        <p:txBody>
          <a:bodyPr anchor="b"/>
          <a:lstStyle>
            <a:lvl1pPr marL="0" indent="0">
              <a:buNone/>
              <a:defRPr sz="1960" b="1"/>
            </a:lvl1pPr>
            <a:lvl2pPr marL="372550" indent="0">
              <a:buNone/>
              <a:defRPr sz="1632" b="1"/>
            </a:lvl2pPr>
            <a:lvl3pPr marL="745108" indent="0">
              <a:buNone/>
              <a:defRPr sz="1464" b="1"/>
            </a:lvl3pPr>
            <a:lvl4pPr marL="1117658" indent="0">
              <a:buNone/>
              <a:defRPr sz="1304" b="1"/>
            </a:lvl4pPr>
            <a:lvl5pPr marL="1490208" indent="0">
              <a:buNone/>
              <a:defRPr sz="1304" b="1"/>
            </a:lvl5pPr>
            <a:lvl6pPr marL="1862758" indent="0">
              <a:buNone/>
              <a:defRPr sz="1304" b="1"/>
            </a:lvl6pPr>
            <a:lvl7pPr marL="2235314" indent="0">
              <a:buNone/>
              <a:defRPr sz="1304" b="1"/>
            </a:lvl7pPr>
            <a:lvl8pPr marL="2607865" indent="0">
              <a:buNone/>
              <a:defRPr sz="1304" b="1"/>
            </a:lvl8pPr>
            <a:lvl9pPr marL="2980415" indent="0">
              <a:buNone/>
              <a:defRPr sz="1304" b="1"/>
            </a:lvl9pPr>
          </a:lstStyle>
          <a:p>
            <a:pPr lvl="0"/>
            <a:r>
              <a:rPr lang="en-US"/>
              <a:t>Click to edit Master text styles</a:t>
            </a:r>
          </a:p>
        </p:txBody>
      </p:sp>
      <p:sp>
        <p:nvSpPr>
          <p:cNvPr id="6" name="Content Placeholder 5">
            <a:extLst>
              <a:ext uri="{FF2B5EF4-FFF2-40B4-BE49-F238E27FC236}">
                <a16:creationId xmlns:a16="http://schemas.microsoft.com/office/drawing/2014/main" id="{08BED4AA-8951-002F-8E7D-71677A5F8F55}"/>
              </a:ext>
            </a:extLst>
          </p:cNvPr>
          <p:cNvSpPr>
            <a:spLocks noGrp="1"/>
          </p:cNvSpPr>
          <p:nvPr>
            <p:ph sz="quarter" idx="4"/>
          </p:nvPr>
        </p:nvSpPr>
        <p:spPr>
          <a:xfrm>
            <a:off x="16664946" y="16032481"/>
            <a:ext cx="13994608" cy="23581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4C0DD9-6B8B-BF0D-C675-0502CB541B0B}"/>
              </a:ext>
            </a:extLst>
          </p:cNvPr>
          <p:cNvSpPr>
            <a:spLocks noGrp="1"/>
          </p:cNvSpPr>
          <p:nvPr>
            <p:ph type="dt" sz="half" idx="10"/>
          </p:nvPr>
        </p:nvSpPr>
        <p:spPr/>
        <p:txBody>
          <a:bodyPr/>
          <a:lstStyle/>
          <a:p>
            <a:fld id="{A7FB505D-73A1-4C21-8C9E-0AC58F34A0DC}" type="datetimeFigureOut">
              <a:rPr lang="en-US" smtClean="0"/>
              <a:t>9/26/24</a:t>
            </a:fld>
            <a:endParaRPr lang="en-US"/>
          </a:p>
        </p:txBody>
      </p:sp>
      <p:sp>
        <p:nvSpPr>
          <p:cNvPr id="8" name="Footer Placeholder 7">
            <a:extLst>
              <a:ext uri="{FF2B5EF4-FFF2-40B4-BE49-F238E27FC236}">
                <a16:creationId xmlns:a16="http://schemas.microsoft.com/office/drawing/2014/main" id="{CFB8DE5F-645F-B487-1490-45F0DA82DF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85AC02-A4D8-C1B9-AC35-E06BF0D2B400}"/>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1312885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54331-B304-D6B6-E308-FFF1357D21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CD9AC5-37E1-3EAD-3F03-FF45F8B6109A}"/>
              </a:ext>
            </a:extLst>
          </p:cNvPr>
          <p:cNvSpPr>
            <a:spLocks noGrp="1"/>
          </p:cNvSpPr>
          <p:nvPr>
            <p:ph type="dt" sz="half" idx="10"/>
          </p:nvPr>
        </p:nvSpPr>
        <p:spPr/>
        <p:txBody>
          <a:bodyPr/>
          <a:lstStyle/>
          <a:p>
            <a:fld id="{A7FB505D-73A1-4C21-8C9E-0AC58F34A0DC}" type="datetimeFigureOut">
              <a:rPr lang="en-US" smtClean="0"/>
              <a:t>9/26/24</a:t>
            </a:fld>
            <a:endParaRPr lang="en-US"/>
          </a:p>
        </p:txBody>
      </p:sp>
      <p:sp>
        <p:nvSpPr>
          <p:cNvPr id="4" name="Footer Placeholder 3">
            <a:extLst>
              <a:ext uri="{FF2B5EF4-FFF2-40B4-BE49-F238E27FC236}">
                <a16:creationId xmlns:a16="http://schemas.microsoft.com/office/drawing/2014/main" id="{0BE1446A-2E3A-21F2-6FB8-11DCDAB26B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DD175D-8926-1A52-2050-13A5766D0294}"/>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3285864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81110A-D54D-7DA5-B643-280CD6E4703B}"/>
              </a:ext>
            </a:extLst>
          </p:cNvPr>
          <p:cNvSpPr>
            <a:spLocks noGrp="1"/>
          </p:cNvSpPr>
          <p:nvPr>
            <p:ph type="dt" sz="half" idx="10"/>
          </p:nvPr>
        </p:nvSpPr>
        <p:spPr/>
        <p:txBody>
          <a:bodyPr/>
          <a:lstStyle/>
          <a:p>
            <a:fld id="{A7FB505D-73A1-4C21-8C9E-0AC58F34A0DC}" type="datetimeFigureOut">
              <a:rPr lang="en-US" smtClean="0"/>
              <a:t>9/26/24</a:t>
            </a:fld>
            <a:endParaRPr lang="en-US"/>
          </a:p>
        </p:txBody>
      </p:sp>
      <p:sp>
        <p:nvSpPr>
          <p:cNvPr id="3" name="Footer Placeholder 2">
            <a:extLst>
              <a:ext uri="{FF2B5EF4-FFF2-40B4-BE49-F238E27FC236}">
                <a16:creationId xmlns:a16="http://schemas.microsoft.com/office/drawing/2014/main" id="{C058779C-8EE2-F4C1-846D-2B44C7454E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BFADA9-3067-458D-0EAF-5F2ED3B713DB}"/>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936112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63130-1E66-6622-61ED-D9F1641803D7}"/>
              </a:ext>
            </a:extLst>
          </p:cNvPr>
          <p:cNvSpPr>
            <a:spLocks noGrp="1"/>
          </p:cNvSpPr>
          <p:nvPr>
            <p:ph type="title"/>
          </p:nvPr>
        </p:nvSpPr>
        <p:spPr>
          <a:xfrm>
            <a:off x="2267435" y="2926080"/>
            <a:ext cx="10617041" cy="10241280"/>
          </a:xfrm>
        </p:spPr>
        <p:txBody>
          <a:bodyPr anchor="b"/>
          <a:lstStyle>
            <a:lvl1pPr>
              <a:defRPr sz="2608"/>
            </a:lvl1pPr>
          </a:lstStyle>
          <a:p>
            <a:r>
              <a:rPr lang="en-US"/>
              <a:t>Click to edit Master title style</a:t>
            </a:r>
          </a:p>
        </p:txBody>
      </p:sp>
      <p:sp>
        <p:nvSpPr>
          <p:cNvPr id="3" name="Content Placeholder 2">
            <a:extLst>
              <a:ext uri="{FF2B5EF4-FFF2-40B4-BE49-F238E27FC236}">
                <a16:creationId xmlns:a16="http://schemas.microsoft.com/office/drawing/2014/main" id="{DF3625EB-7DD9-ACA3-2248-84E87DD23E94}"/>
              </a:ext>
            </a:extLst>
          </p:cNvPr>
          <p:cNvSpPr>
            <a:spLocks noGrp="1"/>
          </p:cNvSpPr>
          <p:nvPr>
            <p:ph idx="1"/>
          </p:nvPr>
        </p:nvSpPr>
        <p:spPr>
          <a:xfrm>
            <a:off x="13994614" y="6319529"/>
            <a:ext cx="16664940" cy="31191200"/>
          </a:xfrm>
        </p:spPr>
        <p:txBody>
          <a:bodyPr/>
          <a:lstStyle>
            <a:lvl1pPr>
              <a:defRPr sz="2608"/>
            </a:lvl1pPr>
            <a:lvl2pPr>
              <a:defRPr sz="2280"/>
            </a:lvl2pPr>
            <a:lvl3pPr>
              <a:defRPr sz="1960"/>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F63E75-FEBB-CA52-8C56-FC0208AE2E44}"/>
              </a:ext>
            </a:extLst>
          </p:cNvPr>
          <p:cNvSpPr>
            <a:spLocks noGrp="1"/>
          </p:cNvSpPr>
          <p:nvPr>
            <p:ph type="body" sz="half" idx="2"/>
          </p:nvPr>
        </p:nvSpPr>
        <p:spPr>
          <a:xfrm>
            <a:off x="2267435" y="13167360"/>
            <a:ext cx="10617041" cy="24394160"/>
          </a:xfrm>
        </p:spPr>
        <p:txBody>
          <a:bodyPr/>
          <a:lstStyle>
            <a:lvl1pPr marL="0" indent="0">
              <a:buNone/>
              <a:defRPr sz="1304"/>
            </a:lvl1pPr>
            <a:lvl2pPr marL="372550" indent="0">
              <a:buNone/>
              <a:defRPr sz="1144"/>
            </a:lvl2pPr>
            <a:lvl3pPr marL="745108" indent="0">
              <a:buNone/>
              <a:defRPr sz="976"/>
            </a:lvl3pPr>
            <a:lvl4pPr marL="1117658" indent="0">
              <a:buNone/>
              <a:defRPr sz="816"/>
            </a:lvl4pPr>
            <a:lvl5pPr marL="1490208" indent="0">
              <a:buNone/>
              <a:defRPr sz="816"/>
            </a:lvl5pPr>
            <a:lvl6pPr marL="1862758" indent="0">
              <a:buNone/>
              <a:defRPr sz="816"/>
            </a:lvl6pPr>
            <a:lvl7pPr marL="2235314" indent="0">
              <a:buNone/>
              <a:defRPr sz="816"/>
            </a:lvl7pPr>
            <a:lvl8pPr marL="2607865" indent="0">
              <a:buNone/>
              <a:defRPr sz="816"/>
            </a:lvl8pPr>
            <a:lvl9pPr marL="2980415" indent="0">
              <a:buNone/>
              <a:defRPr sz="816"/>
            </a:lvl9pPr>
          </a:lstStyle>
          <a:p>
            <a:pPr lvl="0"/>
            <a:r>
              <a:rPr lang="en-US"/>
              <a:t>Click to edit Master text styles</a:t>
            </a:r>
          </a:p>
        </p:txBody>
      </p:sp>
      <p:sp>
        <p:nvSpPr>
          <p:cNvPr id="5" name="Date Placeholder 4">
            <a:extLst>
              <a:ext uri="{FF2B5EF4-FFF2-40B4-BE49-F238E27FC236}">
                <a16:creationId xmlns:a16="http://schemas.microsoft.com/office/drawing/2014/main" id="{7A71C272-078C-6450-0436-278661770233}"/>
              </a:ext>
            </a:extLst>
          </p:cNvPr>
          <p:cNvSpPr>
            <a:spLocks noGrp="1"/>
          </p:cNvSpPr>
          <p:nvPr>
            <p:ph type="dt" sz="half" idx="10"/>
          </p:nvPr>
        </p:nvSpPr>
        <p:spPr/>
        <p:txBody>
          <a:bodyPr/>
          <a:lstStyle/>
          <a:p>
            <a:fld id="{A7FB505D-73A1-4C21-8C9E-0AC58F34A0DC}" type="datetimeFigureOut">
              <a:rPr lang="en-US" smtClean="0"/>
              <a:t>9/26/24</a:t>
            </a:fld>
            <a:endParaRPr lang="en-US"/>
          </a:p>
        </p:txBody>
      </p:sp>
      <p:sp>
        <p:nvSpPr>
          <p:cNvPr id="6" name="Footer Placeholder 5">
            <a:extLst>
              <a:ext uri="{FF2B5EF4-FFF2-40B4-BE49-F238E27FC236}">
                <a16:creationId xmlns:a16="http://schemas.microsoft.com/office/drawing/2014/main" id="{5AB9EE2A-10D1-17D3-98B5-D180DF34E8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69799C-786E-D524-ED70-B4330A37FBF0}"/>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2876000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BD6FB-B8A0-68ED-707F-09B087A20CAB}"/>
              </a:ext>
            </a:extLst>
          </p:cNvPr>
          <p:cNvSpPr>
            <a:spLocks noGrp="1"/>
          </p:cNvSpPr>
          <p:nvPr>
            <p:ph type="title"/>
          </p:nvPr>
        </p:nvSpPr>
        <p:spPr>
          <a:xfrm>
            <a:off x="2267435" y="2926080"/>
            <a:ext cx="10617041" cy="10241280"/>
          </a:xfrm>
        </p:spPr>
        <p:txBody>
          <a:bodyPr anchor="b"/>
          <a:lstStyle>
            <a:lvl1pPr>
              <a:defRPr sz="2608"/>
            </a:lvl1pPr>
          </a:lstStyle>
          <a:p>
            <a:r>
              <a:rPr lang="en-US"/>
              <a:t>Click to edit Master title style</a:t>
            </a:r>
          </a:p>
        </p:txBody>
      </p:sp>
      <p:sp>
        <p:nvSpPr>
          <p:cNvPr id="3" name="Picture Placeholder 2">
            <a:extLst>
              <a:ext uri="{FF2B5EF4-FFF2-40B4-BE49-F238E27FC236}">
                <a16:creationId xmlns:a16="http://schemas.microsoft.com/office/drawing/2014/main" id="{543D3592-910F-81BA-2582-316B3899ABAB}"/>
              </a:ext>
            </a:extLst>
          </p:cNvPr>
          <p:cNvSpPr>
            <a:spLocks noGrp="1"/>
          </p:cNvSpPr>
          <p:nvPr>
            <p:ph type="pic" idx="1"/>
          </p:nvPr>
        </p:nvSpPr>
        <p:spPr>
          <a:xfrm>
            <a:off x="13994614" y="6319529"/>
            <a:ext cx="16664940" cy="31191200"/>
          </a:xfrm>
        </p:spPr>
        <p:txBody>
          <a:bodyPr/>
          <a:lstStyle>
            <a:lvl1pPr marL="0" indent="0">
              <a:buNone/>
              <a:defRPr sz="2608"/>
            </a:lvl1pPr>
            <a:lvl2pPr marL="372550" indent="0">
              <a:buNone/>
              <a:defRPr sz="2280"/>
            </a:lvl2pPr>
            <a:lvl3pPr marL="745108" indent="0">
              <a:buNone/>
              <a:defRPr sz="1960"/>
            </a:lvl3pPr>
            <a:lvl4pPr marL="1117658" indent="0">
              <a:buNone/>
              <a:defRPr sz="1632"/>
            </a:lvl4pPr>
            <a:lvl5pPr marL="1490208" indent="0">
              <a:buNone/>
              <a:defRPr sz="1632"/>
            </a:lvl5pPr>
            <a:lvl6pPr marL="1862758" indent="0">
              <a:buNone/>
              <a:defRPr sz="1632"/>
            </a:lvl6pPr>
            <a:lvl7pPr marL="2235314" indent="0">
              <a:buNone/>
              <a:defRPr sz="1632"/>
            </a:lvl7pPr>
            <a:lvl8pPr marL="2607865" indent="0">
              <a:buNone/>
              <a:defRPr sz="1632"/>
            </a:lvl8pPr>
            <a:lvl9pPr marL="2980415" indent="0">
              <a:buNone/>
              <a:defRPr sz="1632"/>
            </a:lvl9pPr>
          </a:lstStyle>
          <a:p>
            <a:endParaRPr lang="en-US"/>
          </a:p>
        </p:txBody>
      </p:sp>
      <p:sp>
        <p:nvSpPr>
          <p:cNvPr id="4" name="Text Placeholder 3">
            <a:extLst>
              <a:ext uri="{FF2B5EF4-FFF2-40B4-BE49-F238E27FC236}">
                <a16:creationId xmlns:a16="http://schemas.microsoft.com/office/drawing/2014/main" id="{90AE2255-5D5A-B099-57BE-F2BA16A10D36}"/>
              </a:ext>
            </a:extLst>
          </p:cNvPr>
          <p:cNvSpPr>
            <a:spLocks noGrp="1"/>
          </p:cNvSpPr>
          <p:nvPr>
            <p:ph type="body" sz="half" idx="2"/>
          </p:nvPr>
        </p:nvSpPr>
        <p:spPr>
          <a:xfrm>
            <a:off x="2267435" y="13167360"/>
            <a:ext cx="10617041" cy="24394160"/>
          </a:xfrm>
        </p:spPr>
        <p:txBody>
          <a:bodyPr/>
          <a:lstStyle>
            <a:lvl1pPr marL="0" indent="0">
              <a:buNone/>
              <a:defRPr sz="1304"/>
            </a:lvl1pPr>
            <a:lvl2pPr marL="372550" indent="0">
              <a:buNone/>
              <a:defRPr sz="1144"/>
            </a:lvl2pPr>
            <a:lvl3pPr marL="745108" indent="0">
              <a:buNone/>
              <a:defRPr sz="976"/>
            </a:lvl3pPr>
            <a:lvl4pPr marL="1117658" indent="0">
              <a:buNone/>
              <a:defRPr sz="816"/>
            </a:lvl4pPr>
            <a:lvl5pPr marL="1490208" indent="0">
              <a:buNone/>
              <a:defRPr sz="816"/>
            </a:lvl5pPr>
            <a:lvl6pPr marL="1862758" indent="0">
              <a:buNone/>
              <a:defRPr sz="816"/>
            </a:lvl6pPr>
            <a:lvl7pPr marL="2235314" indent="0">
              <a:buNone/>
              <a:defRPr sz="816"/>
            </a:lvl7pPr>
            <a:lvl8pPr marL="2607865" indent="0">
              <a:buNone/>
              <a:defRPr sz="816"/>
            </a:lvl8pPr>
            <a:lvl9pPr marL="2980415" indent="0">
              <a:buNone/>
              <a:defRPr sz="816"/>
            </a:lvl9pPr>
          </a:lstStyle>
          <a:p>
            <a:pPr lvl="0"/>
            <a:r>
              <a:rPr lang="en-US"/>
              <a:t>Click to edit Master text styles</a:t>
            </a:r>
          </a:p>
        </p:txBody>
      </p:sp>
      <p:sp>
        <p:nvSpPr>
          <p:cNvPr id="5" name="Date Placeholder 4">
            <a:extLst>
              <a:ext uri="{FF2B5EF4-FFF2-40B4-BE49-F238E27FC236}">
                <a16:creationId xmlns:a16="http://schemas.microsoft.com/office/drawing/2014/main" id="{872B96B7-1667-EACF-D435-CBC6711595D1}"/>
              </a:ext>
            </a:extLst>
          </p:cNvPr>
          <p:cNvSpPr>
            <a:spLocks noGrp="1"/>
          </p:cNvSpPr>
          <p:nvPr>
            <p:ph type="dt" sz="half" idx="10"/>
          </p:nvPr>
        </p:nvSpPr>
        <p:spPr/>
        <p:txBody>
          <a:bodyPr/>
          <a:lstStyle/>
          <a:p>
            <a:fld id="{A7FB505D-73A1-4C21-8C9E-0AC58F34A0DC}" type="datetimeFigureOut">
              <a:rPr lang="en-US" smtClean="0"/>
              <a:t>9/26/24</a:t>
            </a:fld>
            <a:endParaRPr lang="en-US"/>
          </a:p>
        </p:txBody>
      </p:sp>
      <p:sp>
        <p:nvSpPr>
          <p:cNvPr id="6" name="Footer Placeholder 5">
            <a:extLst>
              <a:ext uri="{FF2B5EF4-FFF2-40B4-BE49-F238E27FC236}">
                <a16:creationId xmlns:a16="http://schemas.microsoft.com/office/drawing/2014/main" id="{BD4BFE12-4E5C-EBE5-0301-57FA6BC7F1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E72B4C-5E81-0B1B-3752-21E1F5F6B863}"/>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1880457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ECA1F2-5A01-C77B-7125-93A5AB8E91B3}"/>
              </a:ext>
            </a:extLst>
          </p:cNvPr>
          <p:cNvSpPr>
            <a:spLocks noGrp="1"/>
          </p:cNvSpPr>
          <p:nvPr>
            <p:ph type="title"/>
          </p:nvPr>
        </p:nvSpPr>
        <p:spPr>
          <a:xfrm>
            <a:off x="2263140" y="2336808"/>
            <a:ext cx="28392120" cy="8483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7EA266-AD7A-691C-D11F-BA8A0CEB8D58}"/>
              </a:ext>
            </a:extLst>
          </p:cNvPr>
          <p:cNvSpPr>
            <a:spLocks noGrp="1"/>
          </p:cNvSpPr>
          <p:nvPr>
            <p:ph type="body" idx="1"/>
          </p:nvPr>
        </p:nvSpPr>
        <p:spPr>
          <a:xfrm>
            <a:off x="2263140" y="11684000"/>
            <a:ext cx="28392120" cy="278485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190F95-5FA6-E61E-AC4D-855862BEB226}"/>
              </a:ext>
            </a:extLst>
          </p:cNvPr>
          <p:cNvSpPr>
            <a:spLocks noGrp="1"/>
          </p:cNvSpPr>
          <p:nvPr>
            <p:ph type="dt" sz="half" idx="2"/>
          </p:nvPr>
        </p:nvSpPr>
        <p:spPr>
          <a:xfrm>
            <a:off x="2263140" y="40680649"/>
            <a:ext cx="7406640" cy="2336800"/>
          </a:xfrm>
          <a:prstGeom prst="rect">
            <a:avLst/>
          </a:prstGeom>
        </p:spPr>
        <p:txBody>
          <a:bodyPr vert="horz" lIns="91440" tIns="45720" rIns="91440" bIns="45720" rtlCol="0" anchor="ctr"/>
          <a:lstStyle>
            <a:lvl1pPr algn="l">
              <a:defRPr sz="976">
                <a:solidFill>
                  <a:schemeClr val="tx1">
                    <a:tint val="75000"/>
                  </a:schemeClr>
                </a:solidFill>
              </a:defRPr>
            </a:lvl1pPr>
          </a:lstStyle>
          <a:p>
            <a:fld id="{A7FB505D-73A1-4C21-8C9E-0AC58F34A0DC}" type="datetimeFigureOut">
              <a:rPr lang="en-US" smtClean="0"/>
              <a:t>9/26/24</a:t>
            </a:fld>
            <a:endParaRPr lang="en-US"/>
          </a:p>
        </p:txBody>
      </p:sp>
      <p:sp>
        <p:nvSpPr>
          <p:cNvPr id="5" name="Footer Placeholder 4">
            <a:extLst>
              <a:ext uri="{FF2B5EF4-FFF2-40B4-BE49-F238E27FC236}">
                <a16:creationId xmlns:a16="http://schemas.microsoft.com/office/drawing/2014/main" id="{53BF7411-0D32-7802-7AA0-DF3F024F7FD2}"/>
              </a:ext>
            </a:extLst>
          </p:cNvPr>
          <p:cNvSpPr>
            <a:spLocks noGrp="1"/>
          </p:cNvSpPr>
          <p:nvPr>
            <p:ph type="ftr" sz="quarter" idx="3"/>
          </p:nvPr>
        </p:nvSpPr>
        <p:spPr>
          <a:xfrm>
            <a:off x="10904220" y="40680649"/>
            <a:ext cx="11109960" cy="2336800"/>
          </a:xfrm>
          <a:prstGeom prst="rect">
            <a:avLst/>
          </a:prstGeom>
        </p:spPr>
        <p:txBody>
          <a:bodyPr vert="horz" lIns="91440" tIns="45720" rIns="91440" bIns="45720" rtlCol="0" anchor="ctr"/>
          <a:lstStyle>
            <a:lvl1pPr algn="ctr">
              <a:defRPr sz="976">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9C5D3F-E73B-F49D-1545-7C1FF5244A03}"/>
              </a:ext>
            </a:extLst>
          </p:cNvPr>
          <p:cNvSpPr>
            <a:spLocks noGrp="1"/>
          </p:cNvSpPr>
          <p:nvPr>
            <p:ph type="sldNum" sz="quarter" idx="4"/>
          </p:nvPr>
        </p:nvSpPr>
        <p:spPr>
          <a:xfrm>
            <a:off x="23248621" y="40680649"/>
            <a:ext cx="7406640" cy="2336800"/>
          </a:xfrm>
          <a:prstGeom prst="rect">
            <a:avLst/>
          </a:prstGeom>
        </p:spPr>
        <p:txBody>
          <a:bodyPr vert="horz" lIns="91440" tIns="45720" rIns="91440" bIns="45720" rtlCol="0" anchor="ctr"/>
          <a:lstStyle>
            <a:lvl1pPr algn="r">
              <a:defRPr sz="976">
                <a:solidFill>
                  <a:schemeClr val="tx1">
                    <a:tint val="75000"/>
                  </a:schemeClr>
                </a:solidFill>
              </a:defRPr>
            </a:lvl1pPr>
          </a:lstStyle>
          <a:p>
            <a:fld id="{936BE05D-D486-4687-BB29-38613DEBCAEB}" type="slidenum">
              <a:rPr lang="en-US" smtClean="0"/>
              <a:t>‹#›</a:t>
            </a:fld>
            <a:endParaRPr lang="en-US"/>
          </a:p>
        </p:txBody>
      </p:sp>
    </p:spTree>
    <p:extLst>
      <p:ext uri="{BB962C8B-B14F-4D97-AF65-F5344CB8AC3E}">
        <p14:creationId xmlns:p14="http://schemas.microsoft.com/office/powerpoint/2010/main" val="2114222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745108" rtl="0" eaLnBrk="1" latinLnBrk="0" hangingPunct="1">
        <a:lnSpc>
          <a:spcPct val="90000"/>
        </a:lnSpc>
        <a:spcBef>
          <a:spcPct val="0"/>
        </a:spcBef>
        <a:buNone/>
        <a:defRPr sz="3584" kern="1200">
          <a:solidFill>
            <a:schemeClr val="tx1"/>
          </a:solidFill>
          <a:latin typeface="+mj-lt"/>
          <a:ea typeface="+mj-ea"/>
          <a:cs typeface="+mj-cs"/>
        </a:defRPr>
      </a:lvl1pPr>
    </p:titleStyle>
    <p:bodyStyle>
      <a:lvl1pPr marL="186279" indent="-186279" algn="l" defTabSz="745108" rtl="0" eaLnBrk="1" latinLnBrk="0" hangingPunct="1">
        <a:lnSpc>
          <a:spcPct val="90000"/>
        </a:lnSpc>
        <a:spcBef>
          <a:spcPts val="816"/>
        </a:spcBef>
        <a:buFont typeface="Arial" panose="020B0604020202020204" pitchFamily="34" charset="0"/>
        <a:buChar char="•"/>
        <a:defRPr sz="2280" kern="1200">
          <a:solidFill>
            <a:schemeClr val="tx1"/>
          </a:solidFill>
          <a:latin typeface="+mn-lt"/>
          <a:ea typeface="+mn-ea"/>
          <a:cs typeface="+mn-cs"/>
        </a:defRPr>
      </a:lvl1pPr>
      <a:lvl2pPr marL="558828" indent="-186279" algn="l" defTabSz="745108" rtl="0" eaLnBrk="1" latinLnBrk="0" hangingPunct="1">
        <a:lnSpc>
          <a:spcPct val="90000"/>
        </a:lnSpc>
        <a:spcBef>
          <a:spcPts val="408"/>
        </a:spcBef>
        <a:buFont typeface="Arial" panose="020B0604020202020204" pitchFamily="34" charset="0"/>
        <a:buChar char="•"/>
        <a:defRPr sz="1960" kern="1200">
          <a:solidFill>
            <a:schemeClr val="tx1"/>
          </a:solidFill>
          <a:latin typeface="+mn-lt"/>
          <a:ea typeface="+mn-ea"/>
          <a:cs typeface="+mn-cs"/>
        </a:defRPr>
      </a:lvl2pPr>
      <a:lvl3pPr marL="931378" indent="-186279" algn="l" defTabSz="745108" rtl="0" eaLnBrk="1" latinLnBrk="0" hangingPunct="1">
        <a:lnSpc>
          <a:spcPct val="90000"/>
        </a:lnSpc>
        <a:spcBef>
          <a:spcPts val="408"/>
        </a:spcBef>
        <a:buFont typeface="Arial" panose="020B0604020202020204" pitchFamily="34" charset="0"/>
        <a:buChar char="•"/>
        <a:defRPr sz="1632" kern="1200">
          <a:solidFill>
            <a:schemeClr val="tx1"/>
          </a:solidFill>
          <a:latin typeface="+mn-lt"/>
          <a:ea typeface="+mn-ea"/>
          <a:cs typeface="+mn-cs"/>
        </a:defRPr>
      </a:lvl3pPr>
      <a:lvl4pPr marL="1303937" indent="-186279" algn="l" defTabSz="745108" rtl="0" eaLnBrk="1" latinLnBrk="0" hangingPunct="1">
        <a:lnSpc>
          <a:spcPct val="90000"/>
        </a:lnSpc>
        <a:spcBef>
          <a:spcPts val="408"/>
        </a:spcBef>
        <a:buFont typeface="Arial" panose="020B0604020202020204" pitchFamily="34" charset="0"/>
        <a:buChar char="•"/>
        <a:defRPr sz="1464" kern="1200">
          <a:solidFill>
            <a:schemeClr val="tx1"/>
          </a:solidFill>
          <a:latin typeface="+mn-lt"/>
          <a:ea typeface="+mn-ea"/>
          <a:cs typeface="+mn-cs"/>
        </a:defRPr>
      </a:lvl4pPr>
      <a:lvl5pPr marL="1676486" indent="-186279" algn="l" defTabSz="745108" rtl="0" eaLnBrk="1" latinLnBrk="0" hangingPunct="1">
        <a:lnSpc>
          <a:spcPct val="90000"/>
        </a:lnSpc>
        <a:spcBef>
          <a:spcPts val="408"/>
        </a:spcBef>
        <a:buFont typeface="Arial" panose="020B0604020202020204" pitchFamily="34" charset="0"/>
        <a:buChar char="•"/>
        <a:defRPr sz="1464" kern="1200">
          <a:solidFill>
            <a:schemeClr val="tx1"/>
          </a:solidFill>
          <a:latin typeface="+mn-lt"/>
          <a:ea typeface="+mn-ea"/>
          <a:cs typeface="+mn-cs"/>
        </a:defRPr>
      </a:lvl5pPr>
      <a:lvl6pPr marL="2049036" indent="-186279" algn="l" defTabSz="745108" rtl="0" eaLnBrk="1" latinLnBrk="0" hangingPunct="1">
        <a:lnSpc>
          <a:spcPct val="90000"/>
        </a:lnSpc>
        <a:spcBef>
          <a:spcPts val="408"/>
        </a:spcBef>
        <a:buFont typeface="Arial" panose="020B0604020202020204" pitchFamily="34" charset="0"/>
        <a:buChar char="•"/>
        <a:defRPr sz="1464" kern="1200">
          <a:solidFill>
            <a:schemeClr val="tx1"/>
          </a:solidFill>
          <a:latin typeface="+mn-lt"/>
          <a:ea typeface="+mn-ea"/>
          <a:cs typeface="+mn-cs"/>
        </a:defRPr>
      </a:lvl6pPr>
      <a:lvl7pPr marL="2421586" indent="-186279" algn="l" defTabSz="745108" rtl="0" eaLnBrk="1" latinLnBrk="0" hangingPunct="1">
        <a:lnSpc>
          <a:spcPct val="90000"/>
        </a:lnSpc>
        <a:spcBef>
          <a:spcPts val="408"/>
        </a:spcBef>
        <a:buFont typeface="Arial" panose="020B0604020202020204" pitchFamily="34" charset="0"/>
        <a:buChar char="•"/>
        <a:defRPr sz="1464" kern="1200">
          <a:solidFill>
            <a:schemeClr val="tx1"/>
          </a:solidFill>
          <a:latin typeface="+mn-lt"/>
          <a:ea typeface="+mn-ea"/>
          <a:cs typeface="+mn-cs"/>
        </a:defRPr>
      </a:lvl7pPr>
      <a:lvl8pPr marL="2794144" indent="-186279" algn="l" defTabSz="745108" rtl="0" eaLnBrk="1" latinLnBrk="0" hangingPunct="1">
        <a:lnSpc>
          <a:spcPct val="90000"/>
        </a:lnSpc>
        <a:spcBef>
          <a:spcPts val="408"/>
        </a:spcBef>
        <a:buFont typeface="Arial" panose="020B0604020202020204" pitchFamily="34" charset="0"/>
        <a:buChar char="•"/>
        <a:defRPr sz="1464" kern="1200">
          <a:solidFill>
            <a:schemeClr val="tx1"/>
          </a:solidFill>
          <a:latin typeface="+mn-lt"/>
          <a:ea typeface="+mn-ea"/>
          <a:cs typeface="+mn-cs"/>
        </a:defRPr>
      </a:lvl8pPr>
      <a:lvl9pPr marL="3166694" indent="-186279" algn="l" defTabSz="745108" rtl="0" eaLnBrk="1" latinLnBrk="0" hangingPunct="1">
        <a:lnSpc>
          <a:spcPct val="90000"/>
        </a:lnSpc>
        <a:spcBef>
          <a:spcPts val="408"/>
        </a:spcBef>
        <a:buFont typeface="Arial" panose="020B0604020202020204" pitchFamily="34" charset="0"/>
        <a:buChar char="•"/>
        <a:defRPr sz="1464" kern="1200">
          <a:solidFill>
            <a:schemeClr val="tx1"/>
          </a:solidFill>
          <a:latin typeface="+mn-lt"/>
          <a:ea typeface="+mn-ea"/>
          <a:cs typeface="+mn-cs"/>
        </a:defRPr>
      </a:lvl9pPr>
    </p:bodyStyle>
    <p:otherStyle>
      <a:defPPr>
        <a:defRPr lang="en-US"/>
      </a:defPPr>
      <a:lvl1pPr marL="0" algn="l" defTabSz="745108" rtl="0" eaLnBrk="1" latinLnBrk="0" hangingPunct="1">
        <a:defRPr sz="1464" kern="1200">
          <a:solidFill>
            <a:schemeClr val="tx1"/>
          </a:solidFill>
          <a:latin typeface="+mn-lt"/>
          <a:ea typeface="+mn-ea"/>
          <a:cs typeface="+mn-cs"/>
        </a:defRPr>
      </a:lvl1pPr>
      <a:lvl2pPr marL="372550" algn="l" defTabSz="745108" rtl="0" eaLnBrk="1" latinLnBrk="0" hangingPunct="1">
        <a:defRPr sz="1464" kern="1200">
          <a:solidFill>
            <a:schemeClr val="tx1"/>
          </a:solidFill>
          <a:latin typeface="+mn-lt"/>
          <a:ea typeface="+mn-ea"/>
          <a:cs typeface="+mn-cs"/>
        </a:defRPr>
      </a:lvl2pPr>
      <a:lvl3pPr marL="745108" algn="l" defTabSz="745108" rtl="0" eaLnBrk="1" latinLnBrk="0" hangingPunct="1">
        <a:defRPr sz="1464" kern="1200">
          <a:solidFill>
            <a:schemeClr val="tx1"/>
          </a:solidFill>
          <a:latin typeface="+mn-lt"/>
          <a:ea typeface="+mn-ea"/>
          <a:cs typeface="+mn-cs"/>
        </a:defRPr>
      </a:lvl3pPr>
      <a:lvl4pPr marL="1117658" algn="l" defTabSz="745108" rtl="0" eaLnBrk="1" latinLnBrk="0" hangingPunct="1">
        <a:defRPr sz="1464" kern="1200">
          <a:solidFill>
            <a:schemeClr val="tx1"/>
          </a:solidFill>
          <a:latin typeface="+mn-lt"/>
          <a:ea typeface="+mn-ea"/>
          <a:cs typeface="+mn-cs"/>
        </a:defRPr>
      </a:lvl4pPr>
      <a:lvl5pPr marL="1490208" algn="l" defTabSz="745108" rtl="0" eaLnBrk="1" latinLnBrk="0" hangingPunct="1">
        <a:defRPr sz="1464" kern="1200">
          <a:solidFill>
            <a:schemeClr val="tx1"/>
          </a:solidFill>
          <a:latin typeface="+mn-lt"/>
          <a:ea typeface="+mn-ea"/>
          <a:cs typeface="+mn-cs"/>
        </a:defRPr>
      </a:lvl5pPr>
      <a:lvl6pPr marL="1862758" algn="l" defTabSz="745108" rtl="0" eaLnBrk="1" latinLnBrk="0" hangingPunct="1">
        <a:defRPr sz="1464" kern="1200">
          <a:solidFill>
            <a:schemeClr val="tx1"/>
          </a:solidFill>
          <a:latin typeface="+mn-lt"/>
          <a:ea typeface="+mn-ea"/>
          <a:cs typeface="+mn-cs"/>
        </a:defRPr>
      </a:lvl6pPr>
      <a:lvl7pPr marL="2235314" algn="l" defTabSz="745108" rtl="0" eaLnBrk="1" latinLnBrk="0" hangingPunct="1">
        <a:defRPr sz="1464" kern="1200">
          <a:solidFill>
            <a:schemeClr val="tx1"/>
          </a:solidFill>
          <a:latin typeface="+mn-lt"/>
          <a:ea typeface="+mn-ea"/>
          <a:cs typeface="+mn-cs"/>
        </a:defRPr>
      </a:lvl7pPr>
      <a:lvl8pPr marL="2607865" algn="l" defTabSz="745108" rtl="0" eaLnBrk="1" latinLnBrk="0" hangingPunct="1">
        <a:defRPr sz="1464" kern="1200">
          <a:solidFill>
            <a:schemeClr val="tx1"/>
          </a:solidFill>
          <a:latin typeface="+mn-lt"/>
          <a:ea typeface="+mn-ea"/>
          <a:cs typeface="+mn-cs"/>
        </a:defRPr>
      </a:lvl8pPr>
      <a:lvl9pPr marL="2980415" algn="l" defTabSz="745108" rtl="0" eaLnBrk="1" latinLnBrk="0" hangingPunct="1">
        <a:defRPr sz="146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emf"/><Relationship Id="rId39" Type="http://schemas.openxmlformats.org/officeDocument/2006/relationships/image" Target="../media/image37.png"/><Relationship Id="rId21" Type="http://schemas.openxmlformats.org/officeDocument/2006/relationships/image" Target="../media/image19.png"/><Relationship Id="rId34" Type="http://schemas.openxmlformats.org/officeDocument/2006/relationships/image" Target="../media/image32.png"/><Relationship Id="rId7" Type="http://schemas.openxmlformats.org/officeDocument/2006/relationships/image" Target="../media/image5.emf"/><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emf"/><Relationship Id="rId33" Type="http://schemas.openxmlformats.org/officeDocument/2006/relationships/image" Target="../media/image31.png"/><Relationship Id="rId38" Type="http://schemas.openxmlformats.org/officeDocument/2006/relationships/image" Target="../media/image36.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emf"/><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5" Type="http://schemas.openxmlformats.org/officeDocument/2006/relationships/image" Target="../media/image3.emf"/><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emf"/><Relationship Id="rId36" Type="http://schemas.openxmlformats.org/officeDocument/2006/relationships/image" Target="../media/image34.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emf"/><Relationship Id="rId9" Type="http://schemas.openxmlformats.org/officeDocument/2006/relationships/image" Target="../media/image7.png"/><Relationship Id="rId14" Type="http://schemas.openxmlformats.org/officeDocument/2006/relationships/image" Target="../media/image12.jpg"/><Relationship Id="rId22" Type="http://schemas.openxmlformats.org/officeDocument/2006/relationships/image" Target="../media/image20.png"/><Relationship Id="rId27" Type="http://schemas.openxmlformats.org/officeDocument/2006/relationships/image" Target="../media/image25.emf"/><Relationship Id="rId30" Type="http://schemas.openxmlformats.org/officeDocument/2006/relationships/image" Target="../media/image28.emf"/><Relationship Id="rId35" Type="http://schemas.openxmlformats.org/officeDocument/2006/relationships/image" Target="../media/image33.png"/><Relationship Id="rId8" Type="http://schemas.openxmlformats.org/officeDocument/2006/relationships/image" Target="../media/image6.emf"/><Relationship Id="rId3"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 name="Picture 1279">
            <a:extLst>
              <a:ext uri="{FF2B5EF4-FFF2-40B4-BE49-F238E27FC236}">
                <a16:creationId xmlns:a16="http://schemas.microsoft.com/office/drawing/2014/main" id="{DD0E1B7C-C9B7-6619-A505-5BF8685D9568}"/>
              </a:ext>
            </a:extLst>
          </p:cNvPr>
          <p:cNvPicPr>
            <a:picLocks noChangeAspect="1"/>
          </p:cNvPicPr>
          <p:nvPr/>
        </p:nvPicPr>
        <p:blipFill>
          <a:blip r:embed="rId3"/>
          <a:stretch>
            <a:fillRect/>
          </a:stretch>
        </p:blipFill>
        <p:spPr>
          <a:xfrm>
            <a:off x="22402316" y="24385179"/>
            <a:ext cx="9144000" cy="3200400"/>
          </a:xfrm>
          <a:prstGeom prst="rect">
            <a:avLst/>
          </a:prstGeom>
        </p:spPr>
      </p:pic>
      <p:pic>
        <p:nvPicPr>
          <p:cNvPr id="1282" name="Picture 1281">
            <a:extLst>
              <a:ext uri="{FF2B5EF4-FFF2-40B4-BE49-F238E27FC236}">
                <a16:creationId xmlns:a16="http://schemas.microsoft.com/office/drawing/2014/main" id="{3B5EEABD-22C4-DF63-6F2B-71F994F0F195}"/>
              </a:ext>
            </a:extLst>
          </p:cNvPr>
          <p:cNvPicPr>
            <a:picLocks noChangeAspect="1"/>
          </p:cNvPicPr>
          <p:nvPr/>
        </p:nvPicPr>
        <p:blipFill>
          <a:blip r:embed="rId4"/>
          <a:stretch>
            <a:fillRect/>
          </a:stretch>
        </p:blipFill>
        <p:spPr>
          <a:xfrm>
            <a:off x="22402316" y="27586799"/>
            <a:ext cx="9144000" cy="3200400"/>
          </a:xfrm>
          <a:prstGeom prst="rect">
            <a:avLst/>
          </a:prstGeom>
        </p:spPr>
      </p:pic>
      <p:pic>
        <p:nvPicPr>
          <p:cNvPr id="561" name="Picture 560">
            <a:extLst>
              <a:ext uri="{FF2B5EF4-FFF2-40B4-BE49-F238E27FC236}">
                <a16:creationId xmlns:a16="http://schemas.microsoft.com/office/drawing/2014/main" id="{69CF4D6C-3E41-2628-5078-6B75E68D013B}"/>
              </a:ext>
            </a:extLst>
          </p:cNvPr>
          <p:cNvPicPr>
            <a:picLocks noChangeAspect="1"/>
          </p:cNvPicPr>
          <p:nvPr/>
        </p:nvPicPr>
        <p:blipFill>
          <a:blip r:embed="rId5"/>
          <a:stretch>
            <a:fillRect/>
          </a:stretch>
        </p:blipFill>
        <p:spPr>
          <a:xfrm>
            <a:off x="8263854" y="39428763"/>
            <a:ext cx="7772400" cy="3886200"/>
          </a:xfrm>
          <a:prstGeom prst="rect">
            <a:avLst/>
          </a:prstGeom>
        </p:spPr>
      </p:pic>
      <p:sp>
        <p:nvSpPr>
          <p:cNvPr id="24" name="Rectangle 23">
            <a:extLst>
              <a:ext uri="{FF2B5EF4-FFF2-40B4-BE49-F238E27FC236}">
                <a16:creationId xmlns:a16="http://schemas.microsoft.com/office/drawing/2014/main" id="{45FB93CD-3ADE-D4A4-4146-520772A1104D}"/>
              </a:ext>
            </a:extLst>
          </p:cNvPr>
          <p:cNvSpPr/>
          <p:nvPr/>
        </p:nvSpPr>
        <p:spPr>
          <a:xfrm>
            <a:off x="913744" y="4478121"/>
            <a:ext cx="15320436" cy="79492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6"/>
          </a:p>
        </p:txBody>
      </p:sp>
      <p:cxnSp>
        <p:nvCxnSpPr>
          <p:cNvPr id="7" name="Straight Connector 6">
            <a:extLst>
              <a:ext uri="{FF2B5EF4-FFF2-40B4-BE49-F238E27FC236}">
                <a16:creationId xmlns:a16="http://schemas.microsoft.com/office/drawing/2014/main" id="{2ECEAF25-DB48-3C1F-4582-25E58CBEA6AA}"/>
              </a:ext>
            </a:extLst>
          </p:cNvPr>
          <p:cNvCxnSpPr>
            <a:cxnSpLocks/>
          </p:cNvCxnSpPr>
          <p:nvPr/>
        </p:nvCxnSpPr>
        <p:spPr>
          <a:xfrm>
            <a:off x="669472" y="4042563"/>
            <a:ext cx="31579457" cy="0"/>
          </a:xfrm>
          <a:prstGeom prst="line">
            <a:avLst/>
          </a:prstGeom>
          <a:ln w="57150">
            <a:solidFill>
              <a:srgbClr val="08A0D6"/>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E030F0E-5C49-7937-9256-C2114CA8A09F}"/>
              </a:ext>
            </a:extLst>
          </p:cNvPr>
          <p:cNvSpPr txBox="1"/>
          <p:nvPr/>
        </p:nvSpPr>
        <p:spPr>
          <a:xfrm>
            <a:off x="1353701" y="15619120"/>
            <a:ext cx="4314001"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B. Single cell sequencing pipeline</a:t>
            </a:r>
          </a:p>
        </p:txBody>
      </p:sp>
      <p:sp>
        <p:nvSpPr>
          <p:cNvPr id="10" name="TextBox 9">
            <a:extLst>
              <a:ext uri="{FF2B5EF4-FFF2-40B4-BE49-F238E27FC236}">
                <a16:creationId xmlns:a16="http://schemas.microsoft.com/office/drawing/2014/main" id="{BE60A19C-8996-2945-DF5E-B385ED2516F6}"/>
              </a:ext>
            </a:extLst>
          </p:cNvPr>
          <p:cNvSpPr txBox="1"/>
          <p:nvPr/>
        </p:nvSpPr>
        <p:spPr>
          <a:xfrm>
            <a:off x="1358079" y="4965182"/>
            <a:ext cx="14395298" cy="7389202"/>
          </a:xfrm>
          <a:prstGeom prst="rect">
            <a:avLst/>
          </a:prstGeom>
          <a:noFill/>
          <a:ln>
            <a:noFill/>
          </a:ln>
        </p:spPr>
        <p:txBody>
          <a:bodyPr wrap="square" rtlCol="0">
            <a:spAutoFit/>
          </a:bodyPr>
          <a:lstStyle/>
          <a:p>
            <a:pPr marL="232845" indent="-232845" algn="just"/>
            <a:r>
              <a:rPr lang="en-US" sz="2000" b="1" dirty="0">
                <a:latin typeface="Arial" panose="020B0604020202020204" pitchFamily="34" charset="0"/>
                <a:cs typeface="Arial" panose="020B0604020202020204" pitchFamily="34" charset="0"/>
              </a:rPr>
              <a:t>Objective: </a:t>
            </a:r>
          </a:p>
          <a:p>
            <a:pPr marL="460375" lvl="1" indent="-230188" algn="just">
              <a:spcAft>
                <a:spcPts val="500"/>
              </a:spcAft>
              <a:buClr>
                <a:srgbClr val="08A0D6"/>
              </a:buClr>
              <a:buSzPct val="120000"/>
              <a:buFont typeface="Arial" panose="020B0604020202020204" pitchFamily="34" charset="0"/>
              <a:buChar char="•"/>
            </a:pPr>
            <a:r>
              <a:rPr lang="en-US" sz="2000" dirty="0">
                <a:latin typeface="Arial" panose="020B0604020202020204" pitchFamily="34" charset="0"/>
                <a:cs typeface="Arial" panose="020B0604020202020204" pitchFamily="34" charset="0"/>
              </a:rPr>
              <a:t>Characterize the features of islet autoreactive CD4 regulatory T cells (Tregs) in type 1 diabetes (T1D) compared to islet CD4 conventional T cells (</a:t>
            </a:r>
            <a:r>
              <a:rPr lang="en-US" sz="2000" dirty="0" err="1">
                <a:latin typeface="Arial" panose="020B0604020202020204" pitchFamily="34" charset="0"/>
                <a:cs typeface="Arial" panose="020B0604020202020204" pitchFamily="34" charset="0"/>
              </a:rPr>
              <a:t>Tconv</a:t>
            </a:r>
            <a:r>
              <a:rPr lang="en-US" sz="2000" dirty="0">
                <a:latin typeface="Arial" panose="020B0604020202020204" pitchFamily="34" charset="0"/>
                <a:cs typeface="Arial" panose="020B0604020202020204" pitchFamily="34" charset="0"/>
              </a:rPr>
              <a:t>) in the context of foreign antigen-reactive T cells.</a:t>
            </a:r>
          </a:p>
          <a:p>
            <a:pPr marL="460375" indent="-230188" algn="just">
              <a:spcAft>
                <a:spcPts val="500"/>
              </a:spcAft>
            </a:pPr>
            <a:r>
              <a:rPr lang="en-US" sz="2000" b="1" dirty="0">
                <a:latin typeface="Arial" panose="020B0604020202020204" pitchFamily="34" charset="0"/>
                <a:cs typeface="Arial" panose="020B0604020202020204" pitchFamily="34" charset="0"/>
              </a:rPr>
              <a:t>Approach:</a:t>
            </a:r>
          </a:p>
          <a:p>
            <a:pPr marL="460375" lvl="1" indent="-230188" algn="just">
              <a:spcAft>
                <a:spcPts val="500"/>
              </a:spcAft>
              <a:buClr>
                <a:srgbClr val="08A0D6"/>
              </a:buClr>
              <a:buSzPct val="120000"/>
              <a:buFont typeface="Arial" panose="020B0604020202020204" pitchFamily="34" charset="0"/>
              <a:buChar char="•"/>
            </a:pPr>
            <a:r>
              <a:rPr lang="en-US" sz="2000" dirty="0">
                <a:latin typeface="Arial" panose="020B0604020202020204" pitchFamily="34" charset="0"/>
                <a:cs typeface="Arial" panose="020B0604020202020204" pitchFamily="34" charset="0"/>
              </a:rPr>
              <a:t>Peripheral whole blood from cross sectional cohorts of established T1D subjects and matched non-diabetic healthy controls carrying the high-risk class II DRB1*0401 allele.</a:t>
            </a:r>
          </a:p>
          <a:p>
            <a:pPr marL="460375" lvl="1" indent="-230188" algn="just">
              <a:spcAft>
                <a:spcPts val="500"/>
              </a:spcAft>
              <a:buClr>
                <a:srgbClr val="08A0D6"/>
              </a:buClr>
              <a:buSzPct val="120000"/>
              <a:buFont typeface="Arial" panose="020B0604020202020204" pitchFamily="34" charset="0"/>
              <a:buChar char="•"/>
            </a:pPr>
            <a:r>
              <a:rPr lang="en-US" sz="2000" dirty="0">
                <a:latin typeface="Arial" panose="020B0604020202020204" pitchFamily="34" charset="0"/>
                <a:cs typeface="Arial" panose="020B0604020202020204" pitchFamily="34" charset="0"/>
              </a:rPr>
              <a:t>Isolated islet and foreign reactive CD4 Treg and </a:t>
            </a:r>
            <a:r>
              <a:rPr lang="en-US" sz="2000" dirty="0" err="1">
                <a:latin typeface="Arial" panose="020B0604020202020204" pitchFamily="34" charset="0"/>
                <a:cs typeface="Arial" panose="020B0604020202020204" pitchFamily="34" charset="0"/>
              </a:rPr>
              <a:t>Tconv</a:t>
            </a:r>
            <a:r>
              <a:rPr lang="en-US" sz="2000" dirty="0">
                <a:latin typeface="Arial" panose="020B0604020202020204" pitchFamily="34" charset="0"/>
                <a:cs typeface="Arial" panose="020B0604020202020204" pitchFamily="34" charset="0"/>
              </a:rPr>
              <a:t> cells using a CD154-CD137 activation induced marker (AIM) assay by single cell sorting followed by single cell RNA-sequencing utilizing 10X Chromium 5’ GEX/TCR/FB with Illumina P4 XLEAP.</a:t>
            </a:r>
          </a:p>
          <a:p>
            <a:pPr marL="460375" lvl="1" indent="-230188" algn="just">
              <a:spcAft>
                <a:spcPts val="500"/>
              </a:spcAft>
              <a:buClr>
                <a:srgbClr val="08A0D6"/>
              </a:buClr>
              <a:buSzPct val="120000"/>
              <a:buFont typeface="Arial" panose="020B0604020202020204" pitchFamily="34" charset="0"/>
              <a:buChar char="•"/>
            </a:pPr>
            <a:r>
              <a:rPr lang="en-US" sz="2000" dirty="0">
                <a:latin typeface="Arial" panose="020B0604020202020204" pitchFamily="34" charset="0"/>
                <a:cs typeface="Arial" panose="020B0604020202020204" pitchFamily="34" charset="0"/>
              </a:rPr>
              <a:t>Analyzed the transcriptomic and TCR profiles of foreign and islet reactive CD4 Tregs and </a:t>
            </a:r>
            <a:r>
              <a:rPr lang="en-US" sz="2000" dirty="0" err="1">
                <a:latin typeface="Arial" panose="020B0604020202020204" pitchFamily="34" charset="0"/>
                <a:cs typeface="Arial" panose="020B0604020202020204" pitchFamily="34" charset="0"/>
              </a:rPr>
              <a:t>Tconv</a:t>
            </a:r>
            <a:r>
              <a:rPr lang="en-US" sz="2000" dirty="0">
                <a:latin typeface="Arial" panose="020B0604020202020204" pitchFamily="34" charset="0"/>
                <a:cs typeface="Arial" panose="020B0604020202020204" pitchFamily="34" charset="0"/>
              </a:rPr>
              <a:t> cells in T1D donors compared with control donors.</a:t>
            </a:r>
          </a:p>
          <a:p>
            <a:pPr marL="460375" indent="-230188" algn="just">
              <a:spcAft>
                <a:spcPts val="500"/>
              </a:spcAft>
            </a:pPr>
            <a:r>
              <a:rPr lang="en-US" sz="2000" b="1" dirty="0">
                <a:latin typeface="Arial" panose="020B0604020202020204" pitchFamily="34" charset="0"/>
                <a:cs typeface="Arial" panose="020B0604020202020204" pitchFamily="34" charset="0"/>
              </a:rPr>
              <a:t>Results:</a:t>
            </a:r>
          </a:p>
          <a:p>
            <a:pPr marL="460375" lvl="1" indent="-230188">
              <a:spcAft>
                <a:spcPts val="500"/>
              </a:spcAft>
              <a:buClr>
                <a:srgbClr val="08A0D6"/>
              </a:buClr>
              <a:buSzPct val="120000"/>
              <a:buFont typeface="Arial" panose="020B0604020202020204" pitchFamily="34" charset="0"/>
              <a:buChar char="•"/>
            </a:pPr>
            <a:r>
              <a:rPr lang="en-US" sz="2000" dirty="0">
                <a:latin typeface="Arial" panose="020B0604020202020204" pitchFamily="34" charset="0"/>
                <a:cs typeface="Arial" panose="020B0604020202020204" pitchFamily="34" charset="0"/>
              </a:rPr>
              <a:t>Multiple samples can be prepared in one day, </a:t>
            </a:r>
            <a:r>
              <a:rPr lang="en-US" sz="2000" dirty="0" err="1">
                <a:latin typeface="Arial" panose="020B0604020202020204" pitchFamily="34" charset="0"/>
                <a:cs typeface="Arial" panose="020B0604020202020204" pitchFamily="34" charset="0"/>
              </a:rPr>
              <a:t>hashtagged</a:t>
            </a:r>
            <a:r>
              <a:rPr lang="en-US" sz="2000" dirty="0">
                <a:latin typeface="Arial" panose="020B0604020202020204" pitchFamily="34" charset="0"/>
                <a:cs typeface="Arial" panose="020B0604020202020204" pitchFamily="34" charset="0"/>
              </a:rPr>
              <a:t>, and combined </a:t>
            </a:r>
          </a:p>
          <a:p>
            <a:pPr marL="460375" lvl="1" indent="-230188">
              <a:spcAft>
                <a:spcPts val="500"/>
              </a:spcAft>
              <a:buClr>
                <a:srgbClr val="08A0D6"/>
              </a:buClr>
              <a:buSzPct val="120000"/>
              <a:buFont typeface="Arial" panose="020B0604020202020204" pitchFamily="34" charset="0"/>
              <a:buChar char="•"/>
            </a:pPr>
            <a:r>
              <a:rPr lang="en-US" sz="2000" dirty="0">
                <a:latin typeface="Arial" panose="020B0604020202020204" pitchFamily="34" charset="0"/>
                <a:cs typeface="Arial" panose="020B0604020202020204" pitchFamily="34" charset="0"/>
              </a:rPr>
              <a:t>10X cell capture was poor, 35%, but chip was loaded on high end (50K)</a:t>
            </a:r>
          </a:p>
          <a:p>
            <a:pPr marL="460375" lvl="1" indent="-230188">
              <a:spcAft>
                <a:spcPts val="500"/>
              </a:spcAft>
              <a:buClr>
                <a:srgbClr val="08A0D6"/>
              </a:buClr>
              <a:buSzPct val="120000"/>
              <a:buFont typeface="Arial" panose="020B0604020202020204" pitchFamily="34" charset="0"/>
              <a:buChar char="•"/>
            </a:pPr>
            <a:r>
              <a:rPr lang="en-US" sz="2000" dirty="0">
                <a:latin typeface="Arial" panose="020B0604020202020204" pitchFamily="34" charset="0"/>
                <a:cs typeface="Arial" panose="020B0604020202020204" pitchFamily="34" charset="0"/>
              </a:rPr>
              <a:t>We were able to test multiple stimulations</a:t>
            </a:r>
          </a:p>
          <a:p>
            <a:pPr marL="460375" lvl="1" indent="-230188">
              <a:spcAft>
                <a:spcPts val="500"/>
              </a:spcAft>
              <a:buClr>
                <a:srgbClr val="08A0D6"/>
              </a:buClr>
              <a:buSzPct val="120000"/>
              <a:buFont typeface="Arial" panose="020B0604020202020204" pitchFamily="34" charset="0"/>
              <a:buChar char="•"/>
            </a:pPr>
            <a:r>
              <a:rPr lang="en-US" sz="2000" dirty="0">
                <a:latin typeface="Arial" panose="020B0604020202020204" pitchFamily="34" charset="0"/>
                <a:cs typeface="Arial" panose="020B0604020202020204" pitchFamily="34" charset="0"/>
              </a:rPr>
              <a:t>Polyclonal stimulated CD4 works well as a landscape of all CD4 T cells as they co-cluster with AIM stimulated cells</a:t>
            </a:r>
          </a:p>
          <a:p>
            <a:pPr marL="460375" lvl="1" indent="-230188">
              <a:spcAft>
                <a:spcPts val="500"/>
              </a:spcAft>
              <a:buClr>
                <a:srgbClr val="08A0D6"/>
              </a:buClr>
              <a:buSzPct val="120000"/>
              <a:buFont typeface="Arial" panose="020B0604020202020204" pitchFamily="34" charset="0"/>
              <a:buChar char="•"/>
            </a:pPr>
            <a:r>
              <a:rPr lang="en-US" sz="2000" dirty="0">
                <a:latin typeface="Arial" panose="020B0604020202020204" pitchFamily="34" charset="0"/>
                <a:cs typeface="Arial" panose="020B0604020202020204" pitchFamily="34" charset="0"/>
              </a:rPr>
              <a:t>Ag specific but not polyclonal stimulated T cells show clonal expansion</a:t>
            </a:r>
          </a:p>
          <a:p>
            <a:pPr marL="460375" lvl="1" indent="-230188">
              <a:spcAft>
                <a:spcPts val="500"/>
              </a:spcAft>
              <a:buClr>
                <a:srgbClr val="08A0D6"/>
              </a:buClr>
              <a:buSzPct val="120000"/>
              <a:buFont typeface="Arial" panose="020B0604020202020204" pitchFamily="34" charset="0"/>
              <a:buChar char="•"/>
            </a:pPr>
            <a:r>
              <a:rPr lang="en-US" sz="2000" dirty="0">
                <a:latin typeface="Arial" panose="020B0604020202020204" pitchFamily="34" charset="0"/>
                <a:cs typeface="Arial" panose="020B0604020202020204" pitchFamily="34" charset="0"/>
              </a:rPr>
              <a:t>Little TCR sharing between </a:t>
            </a:r>
            <a:r>
              <a:rPr lang="en-US" sz="2000" dirty="0" err="1">
                <a:latin typeface="Arial" panose="020B0604020202020204" pitchFamily="34" charset="0"/>
                <a:cs typeface="Arial" panose="020B0604020202020204" pitchFamily="34" charset="0"/>
              </a:rPr>
              <a:t>Tconv</a:t>
            </a:r>
            <a:r>
              <a:rPr lang="en-US" sz="2000" dirty="0">
                <a:latin typeface="Arial" panose="020B0604020202020204" pitchFamily="34" charset="0"/>
                <a:cs typeface="Arial" panose="020B0604020202020204" pitchFamily="34" charset="0"/>
              </a:rPr>
              <a:t> and Treg cells</a:t>
            </a:r>
          </a:p>
          <a:p>
            <a:pPr marL="460375" lvl="1" indent="-230188" algn="just">
              <a:spcAft>
                <a:spcPts val="500"/>
              </a:spcAft>
              <a:buClr>
                <a:srgbClr val="08A0D6"/>
              </a:buClr>
              <a:buSzPct val="120000"/>
            </a:pPr>
            <a:r>
              <a:rPr lang="en-US" sz="2000" b="1" dirty="0">
                <a:latin typeface="Arial" panose="020B0604020202020204" pitchFamily="34" charset="0"/>
                <a:cs typeface="Arial" panose="020B0604020202020204" pitchFamily="34" charset="0"/>
              </a:rPr>
              <a:t>Conclusion:</a:t>
            </a:r>
          </a:p>
          <a:p>
            <a:pPr marL="460375" lvl="1" indent="-230188" algn="just">
              <a:spcAft>
                <a:spcPts val="500"/>
              </a:spcAft>
              <a:buClr>
                <a:srgbClr val="08A0D6"/>
              </a:buClr>
              <a:buSzPct val="120000"/>
              <a:buFont typeface="Arial" panose="020B0604020202020204" pitchFamily="34" charset="0"/>
              <a:buChar char="•"/>
            </a:pPr>
            <a:r>
              <a:rPr lang="en-US" sz="2000" dirty="0">
                <a:latin typeface="Arial" panose="020B0604020202020204" pitchFamily="34" charset="0"/>
                <a:ea typeface="Calibri" panose="020F0502020204030204" pitchFamily="34" charset="0"/>
                <a:cs typeface="Arial" panose="020B0604020202020204" pitchFamily="34" charset="0"/>
              </a:rPr>
              <a:t>Islet autoreactive CD4 Tregs are less frequent than islet </a:t>
            </a:r>
            <a:r>
              <a:rPr lang="en-US" sz="2000" dirty="0" err="1">
                <a:latin typeface="Arial" panose="020B0604020202020204" pitchFamily="34" charset="0"/>
                <a:ea typeface="Calibri" panose="020F0502020204030204" pitchFamily="34" charset="0"/>
                <a:cs typeface="Arial" panose="020B0604020202020204" pitchFamily="34" charset="0"/>
              </a:rPr>
              <a:t>Tconv</a:t>
            </a:r>
            <a:r>
              <a:rPr lang="en-US" sz="2000" dirty="0">
                <a:latin typeface="Arial" panose="020B0604020202020204" pitchFamily="34" charset="0"/>
                <a:ea typeface="Calibri" panose="020F0502020204030204" pitchFamily="34" charset="0"/>
                <a:cs typeface="Arial" panose="020B0604020202020204" pitchFamily="34" charset="0"/>
              </a:rPr>
              <a:t> cells in T1D donors and are expanded consistent with antigen experience </a:t>
            </a:r>
            <a:r>
              <a:rPr lang="en-US" sz="2000" i="1" dirty="0">
                <a:latin typeface="Arial" panose="020B0604020202020204" pitchFamily="34" charset="0"/>
                <a:ea typeface="Calibri" panose="020F0502020204030204" pitchFamily="34" charset="0"/>
                <a:cs typeface="Arial" panose="020B0604020202020204" pitchFamily="34" charset="0"/>
              </a:rPr>
              <a:t>in vivo</a:t>
            </a:r>
            <a:r>
              <a:rPr lang="en-US" sz="2000" dirty="0">
                <a:latin typeface="Arial" panose="020B0604020202020204" pitchFamily="34" charset="0"/>
                <a:ea typeface="Calibri" panose="020F0502020204030204" pitchFamily="34" charset="0"/>
                <a:cs typeface="Arial" panose="020B0604020202020204" pitchFamily="34" charset="0"/>
              </a:rPr>
              <a:t>.</a:t>
            </a:r>
          </a:p>
        </p:txBody>
      </p:sp>
      <p:sp>
        <p:nvSpPr>
          <p:cNvPr id="59" name="TextBox 58">
            <a:extLst>
              <a:ext uri="{FF2B5EF4-FFF2-40B4-BE49-F238E27FC236}">
                <a16:creationId xmlns:a16="http://schemas.microsoft.com/office/drawing/2014/main" id="{325126E9-EFA9-E811-B2A6-55CF5A04BEE1}"/>
              </a:ext>
            </a:extLst>
          </p:cNvPr>
          <p:cNvSpPr txBox="1"/>
          <p:nvPr/>
        </p:nvSpPr>
        <p:spPr>
          <a:xfrm>
            <a:off x="7602810" y="4195182"/>
            <a:ext cx="1935145" cy="553998"/>
          </a:xfrm>
          <a:prstGeom prst="rect">
            <a:avLst/>
          </a:prstGeom>
          <a:solidFill>
            <a:schemeClr val="bg1"/>
          </a:solidFill>
        </p:spPr>
        <p:txBody>
          <a:bodyPr wrap="none" rtlCol="0">
            <a:spAutoFit/>
          </a:bodyPr>
          <a:lstStyle/>
          <a:p>
            <a:r>
              <a:rPr lang="en-US" sz="3000" b="1" dirty="0">
                <a:solidFill>
                  <a:srgbClr val="08A0D6"/>
                </a:solidFill>
                <a:latin typeface="Arial" panose="020B0604020202020204" pitchFamily="34" charset="0"/>
                <a:cs typeface="Arial" panose="020B0604020202020204" pitchFamily="34" charset="0"/>
              </a:rPr>
              <a:t>Summary</a:t>
            </a:r>
          </a:p>
        </p:txBody>
      </p:sp>
      <p:sp>
        <p:nvSpPr>
          <p:cNvPr id="32" name="Rectangle 31">
            <a:extLst>
              <a:ext uri="{FF2B5EF4-FFF2-40B4-BE49-F238E27FC236}">
                <a16:creationId xmlns:a16="http://schemas.microsoft.com/office/drawing/2014/main" id="{947CC40F-0AF2-7908-9229-F9EACE9D859F}"/>
              </a:ext>
            </a:extLst>
          </p:cNvPr>
          <p:cNvSpPr/>
          <p:nvPr/>
        </p:nvSpPr>
        <p:spPr>
          <a:xfrm>
            <a:off x="16687800" y="4478121"/>
            <a:ext cx="15316200" cy="112964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6"/>
          </a:p>
        </p:txBody>
      </p:sp>
      <p:sp>
        <p:nvSpPr>
          <p:cNvPr id="27" name="TextBox 26">
            <a:extLst>
              <a:ext uri="{FF2B5EF4-FFF2-40B4-BE49-F238E27FC236}">
                <a16:creationId xmlns:a16="http://schemas.microsoft.com/office/drawing/2014/main" id="{6CFCDEE6-3825-7EC2-ED33-408F9E5FEBE9}"/>
              </a:ext>
            </a:extLst>
          </p:cNvPr>
          <p:cNvSpPr txBox="1"/>
          <p:nvPr/>
        </p:nvSpPr>
        <p:spPr>
          <a:xfrm>
            <a:off x="21958061" y="4188695"/>
            <a:ext cx="4775679" cy="567528"/>
          </a:xfrm>
          <a:prstGeom prst="rect">
            <a:avLst/>
          </a:prstGeom>
          <a:solidFill>
            <a:schemeClr val="bg1"/>
          </a:solidFill>
        </p:spPr>
        <p:txBody>
          <a:bodyPr wrap="square" rtlCol="0">
            <a:spAutoFit/>
          </a:bodyPr>
          <a:lstStyle/>
          <a:p>
            <a:pPr algn="ctr"/>
            <a:r>
              <a:rPr lang="en-US" sz="3000" b="1" dirty="0">
                <a:solidFill>
                  <a:srgbClr val="08A0D6"/>
                </a:solidFill>
                <a:latin typeface="Arial" panose="020B0604020202020204" pitchFamily="34" charset="0"/>
                <a:cs typeface="Arial" panose="020B0604020202020204" pitchFamily="34" charset="0"/>
              </a:rPr>
              <a:t>2. scRNAseq processing</a:t>
            </a:r>
          </a:p>
        </p:txBody>
      </p:sp>
      <p:sp>
        <p:nvSpPr>
          <p:cNvPr id="21" name="Rectangle 20">
            <a:extLst>
              <a:ext uri="{FF2B5EF4-FFF2-40B4-BE49-F238E27FC236}">
                <a16:creationId xmlns:a16="http://schemas.microsoft.com/office/drawing/2014/main" id="{797506F8-FF98-0299-0C02-1295414BB2E0}"/>
              </a:ext>
            </a:extLst>
          </p:cNvPr>
          <p:cNvSpPr/>
          <p:nvPr/>
        </p:nvSpPr>
        <p:spPr>
          <a:xfrm>
            <a:off x="906746" y="12861065"/>
            <a:ext cx="15320436" cy="160816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6"/>
          </a:p>
        </p:txBody>
      </p:sp>
      <p:sp>
        <p:nvSpPr>
          <p:cNvPr id="11" name="TextBox 10">
            <a:extLst>
              <a:ext uri="{FF2B5EF4-FFF2-40B4-BE49-F238E27FC236}">
                <a16:creationId xmlns:a16="http://schemas.microsoft.com/office/drawing/2014/main" id="{8CCB6480-F323-32D3-747F-0791E0055EEE}"/>
              </a:ext>
            </a:extLst>
          </p:cNvPr>
          <p:cNvSpPr txBox="1"/>
          <p:nvPr/>
        </p:nvSpPr>
        <p:spPr>
          <a:xfrm>
            <a:off x="7576950" y="12580341"/>
            <a:ext cx="1980029" cy="553998"/>
          </a:xfrm>
          <a:prstGeom prst="rect">
            <a:avLst/>
          </a:prstGeom>
          <a:solidFill>
            <a:schemeClr val="bg1"/>
          </a:solidFill>
        </p:spPr>
        <p:txBody>
          <a:bodyPr wrap="none" rtlCol="0">
            <a:spAutoFit/>
          </a:bodyPr>
          <a:lstStyle/>
          <a:p>
            <a:r>
              <a:rPr lang="en-US" sz="3000" b="1" dirty="0">
                <a:solidFill>
                  <a:srgbClr val="08A0D6"/>
                </a:solidFill>
                <a:latin typeface="Arial" panose="020B0604020202020204" pitchFamily="34" charset="0"/>
                <a:cs typeface="Arial" panose="020B0604020202020204" pitchFamily="34" charset="0"/>
              </a:rPr>
              <a:t>Approach</a:t>
            </a:r>
          </a:p>
        </p:txBody>
      </p:sp>
      <p:sp>
        <p:nvSpPr>
          <p:cNvPr id="4" name="TextBox 3">
            <a:extLst>
              <a:ext uri="{FF2B5EF4-FFF2-40B4-BE49-F238E27FC236}">
                <a16:creationId xmlns:a16="http://schemas.microsoft.com/office/drawing/2014/main" id="{21F5B53B-2304-2533-548F-1826FA8E242D}"/>
              </a:ext>
            </a:extLst>
          </p:cNvPr>
          <p:cNvSpPr txBox="1"/>
          <p:nvPr/>
        </p:nvSpPr>
        <p:spPr>
          <a:xfrm>
            <a:off x="1367364" y="13323569"/>
            <a:ext cx="4671826" cy="408702"/>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A. Study donors</a:t>
            </a:r>
          </a:p>
        </p:txBody>
      </p:sp>
      <p:graphicFrame>
        <p:nvGraphicFramePr>
          <p:cNvPr id="8" name="Table 7">
            <a:extLst>
              <a:ext uri="{FF2B5EF4-FFF2-40B4-BE49-F238E27FC236}">
                <a16:creationId xmlns:a16="http://schemas.microsoft.com/office/drawing/2014/main" id="{5B37BD3A-AE05-ACC1-83BD-2263007D61BD}"/>
              </a:ext>
            </a:extLst>
          </p:cNvPr>
          <p:cNvGraphicFramePr>
            <a:graphicFrameLocks noGrp="1"/>
          </p:cNvGraphicFramePr>
          <p:nvPr>
            <p:extLst>
              <p:ext uri="{D42A27DB-BD31-4B8C-83A1-F6EECF244321}">
                <p14:modId xmlns:p14="http://schemas.microsoft.com/office/powerpoint/2010/main" val="2509021366"/>
              </p:ext>
            </p:extLst>
          </p:nvPr>
        </p:nvGraphicFramePr>
        <p:xfrm>
          <a:off x="3470466" y="13846546"/>
          <a:ext cx="10192997" cy="1482152"/>
        </p:xfrm>
        <a:graphic>
          <a:graphicData uri="http://schemas.openxmlformats.org/drawingml/2006/table">
            <a:tbl>
              <a:tblPr/>
              <a:tblGrid>
                <a:gridCol w="1312915">
                  <a:extLst>
                    <a:ext uri="{9D8B030D-6E8A-4147-A177-3AD203B41FA5}">
                      <a16:colId xmlns:a16="http://schemas.microsoft.com/office/drawing/2014/main" val="1650152119"/>
                    </a:ext>
                  </a:extLst>
                </a:gridCol>
                <a:gridCol w="1670983">
                  <a:extLst>
                    <a:ext uri="{9D8B030D-6E8A-4147-A177-3AD203B41FA5}">
                      <a16:colId xmlns:a16="http://schemas.microsoft.com/office/drawing/2014/main" val="2495227732"/>
                    </a:ext>
                  </a:extLst>
                </a:gridCol>
                <a:gridCol w="1145817">
                  <a:extLst>
                    <a:ext uri="{9D8B030D-6E8A-4147-A177-3AD203B41FA5}">
                      <a16:colId xmlns:a16="http://schemas.microsoft.com/office/drawing/2014/main" val="2323415116"/>
                    </a:ext>
                  </a:extLst>
                </a:gridCol>
                <a:gridCol w="2315505">
                  <a:extLst>
                    <a:ext uri="{9D8B030D-6E8A-4147-A177-3AD203B41FA5}">
                      <a16:colId xmlns:a16="http://schemas.microsoft.com/office/drawing/2014/main" val="1730493210"/>
                    </a:ext>
                  </a:extLst>
                </a:gridCol>
                <a:gridCol w="2153223">
                  <a:extLst>
                    <a:ext uri="{9D8B030D-6E8A-4147-A177-3AD203B41FA5}">
                      <a16:colId xmlns:a16="http://schemas.microsoft.com/office/drawing/2014/main" val="2055926443"/>
                    </a:ext>
                  </a:extLst>
                </a:gridCol>
                <a:gridCol w="1594554">
                  <a:extLst>
                    <a:ext uri="{9D8B030D-6E8A-4147-A177-3AD203B41FA5}">
                      <a16:colId xmlns:a16="http://schemas.microsoft.com/office/drawing/2014/main" val="2446141458"/>
                    </a:ext>
                  </a:extLst>
                </a:gridCol>
              </a:tblGrid>
              <a:tr h="671427">
                <a:tc>
                  <a:txBody>
                    <a:bodyPr/>
                    <a:lstStyle/>
                    <a:p>
                      <a:pPr algn="ctr" fontAlgn="ctr"/>
                      <a:r>
                        <a:rPr lang="en-US" sz="2000" b="0" i="0" u="none" strike="noStrike">
                          <a:solidFill>
                            <a:srgbClr val="000000"/>
                          </a:solidFill>
                          <a:effectLst/>
                          <a:latin typeface="Arial" panose="020B0604020202020204" pitchFamily="34" charset="0"/>
                        </a:rPr>
                        <a:t>Group</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4E0FE"/>
                    </a:solidFill>
                  </a:tcPr>
                </a:tc>
                <a:tc>
                  <a:txBody>
                    <a:bodyPr/>
                    <a:lstStyle/>
                    <a:p>
                      <a:pPr algn="ctr" fontAlgn="ctr"/>
                      <a:r>
                        <a:rPr lang="en-US" sz="2000" b="0" i="0" u="none" strike="noStrike" dirty="0">
                          <a:solidFill>
                            <a:srgbClr val="000000"/>
                          </a:solidFill>
                          <a:effectLst/>
                          <a:latin typeface="Arial" panose="020B0604020202020204" pitchFamily="34" charset="0"/>
                        </a:rPr>
                        <a:t>No. subjects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4E0FE"/>
                    </a:solidFill>
                  </a:tcPr>
                </a:tc>
                <a:tc>
                  <a:txBody>
                    <a:bodyPr/>
                    <a:lstStyle/>
                    <a:p>
                      <a:pPr algn="ctr" fontAlgn="ctr"/>
                      <a:r>
                        <a:rPr lang="en-US" sz="2000" b="0" i="0" u="none" strike="noStrike" dirty="0">
                          <a:solidFill>
                            <a:srgbClr val="000000"/>
                          </a:solidFill>
                          <a:effectLst/>
                          <a:latin typeface="Arial" panose="020B0604020202020204" pitchFamily="34" charset="0"/>
                        </a:rPr>
                        <a:t>M:F</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4E0FE"/>
                    </a:solidFill>
                  </a:tcPr>
                </a:tc>
                <a:tc>
                  <a:txBody>
                    <a:bodyPr/>
                    <a:lstStyle/>
                    <a:p>
                      <a:pPr algn="ctr" fontAlgn="ctr"/>
                      <a:r>
                        <a:rPr lang="en-US" sz="2000" b="0" i="0" u="none" strike="noStrike" dirty="0">
                          <a:solidFill>
                            <a:srgbClr val="000000"/>
                          </a:solidFill>
                          <a:effectLst/>
                          <a:latin typeface="Arial" panose="020B0604020202020204" pitchFamily="34" charset="0"/>
                        </a:rPr>
                        <a:t>Age       </a:t>
                      </a:r>
                    </a:p>
                    <a:p>
                      <a:pPr algn="ctr" fontAlgn="ctr"/>
                      <a:r>
                        <a:rPr lang="en-US" sz="2000" b="0" i="0" u="none" strike="noStrike" dirty="0">
                          <a:solidFill>
                            <a:srgbClr val="000000"/>
                          </a:solidFill>
                          <a:effectLst/>
                          <a:latin typeface="Arial" panose="020B0604020202020204" pitchFamily="34" charset="0"/>
                        </a:rPr>
                        <a:t>(median, range)</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4E0FE"/>
                    </a:solidFill>
                  </a:tcPr>
                </a:tc>
                <a:tc>
                  <a:txBody>
                    <a:bodyPr/>
                    <a:lstStyle/>
                    <a:p>
                      <a:pPr algn="ctr" fontAlgn="ctr"/>
                      <a:r>
                        <a:rPr lang="en-US" sz="2000" b="0" i="0" u="none" strike="noStrike" dirty="0">
                          <a:solidFill>
                            <a:srgbClr val="000000"/>
                          </a:solidFill>
                          <a:effectLst/>
                          <a:latin typeface="Arial" panose="020B0604020202020204" pitchFamily="34" charset="0"/>
                        </a:rPr>
                        <a:t>Disease duration (median, range)</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4E0FE"/>
                    </a:solidFill>
                  </a:tcPr>
                </a:tc>
                <a:tc>
                  <a:txBody>
                    <a:bodyPr/>
                    <a:lstStyle/>
                    <a:p>
                      <a:pPr algn="ctr" fontAlgn="ctr"/>
                      <a:r>
                        <a:rPr lang="en-US" sz="2000" b="0" i="0" u="none" strike="noStrike" dirty="0">
                          <a:solidFill>
                            <a:srgbClr val="000000"/>
                          </a:solidFill>
                          <a:effectLst/>
                          <a:latin typeface="Arial" panose="020B0604020202020204" pitchFamily="34" charset="0"/>
                        </a:rPr>
                        <a:t>HLA class II</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4E0FE"/>
                    </a:solidFill>
                  </a:tcPr>
                </a:tc>
                <a:extLst>
                  <a:ext uri="{0D108BD9-81ED-4DB2-BD59-A6C34878D82A}">
                    <a16:rowId xmlns:a16="http://schemas.microsoft.com/office/drawing/2014/main" val="2030809317"/>
                  </a:ext>
                </a:extLst>
              </a:tr>
              <a:tr h="470413">
                <a:tc>
                  <a:txBody>
                    <a:bodyPr/>
                    <a:lstStyle/>
                    <a:p>
                      <a:pPr algn="ctr" fontAlgn="b"/>
                      <a:r>
                        <a:rPr lang="en-US" sz="2000" b="0" i="0" u="none" strike="noStrike" dirty="0">
                          <a:solidFill>
                            <a:srgbClr val="000000"/>
                          </a:solidFill>
                          <a:effectLst/>
                          <a:latin typeface="Arial" panose="020B0604020202020204" pitchFamily="34" charset="0"/>
                        </a:rPr>
                        <a:t>T1D</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2000" b="0" i="0" u="none" strike="noStrike" dirty="0">
                          <a:solidFill>
                            <a:srgbClr val="000000"/>
                          </a:solidFill>
                          <a:effectLst/>
                          <a:latin typeface="Arial" panose="020B0604020202020204" pitchFamily="34" charset="0"/>
                        </a:rPr>
                        <a:t>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2000" b="0" i="0" u="none" strike="noStrike" dirty="0">
                          <a:solidFill>
                            <a:srgbClr val="000000"/>
                          </a:solidFill>
                          <a:effectLst/>
                          <a:latin typeface="Arial" panose="020B0604020202020204" pitchFamily="34" charset="0"/>
                        </a:rPr>
                        <a:t>1 : 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2000" b="0" i="0" u="none" strike="noStrike" dirty="0">
                          <a:solidFill>
                            <a:srgbClr val="000000"/>
                          </a:solidFill>
                          <a:effectLst/>
                          <a:latin typeface="Arial" panose="020B0604020202020204" pitchFamily="34" charset="0"/>
                        </a:rPr>
                        <a:t>33 y (24-43)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2000" b="0" i="0" u="none" strike="noStrike" dirty="0">
                          <a:solidFill>
                            <a:srgbClr val="000000"/>
                          </a:solidFill>
                          <a:effectLst/>
                          <a:latin typeface="Arial" panose="020B0604020202020204" pitchFamily="34" charset="0"/>
                        </a:rPr>
                        <a:t> 14.4 y (13.4-32.7)</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2000" b="0" i="0" u="none" strike="noStrike">
                          <a:solidFill>
                            <a:srgbClr val="000000"/>
                          </a:solidFill>
                          <a:effectLst/>
                          <a:latin typeface="Arial" panose="020B0604020202020204" pitchFamily="34" charset="0"/>
                        </a:rPr>
                        <a:t>DRB1*0401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464171216"/>
                  </a:ext>
                </a:extLst>
              </a:tr>
              <a:tr h="340312">
                <a:tc>
                  <a:txBody>
                    <a:bodyPr/>
                    <a:lstStyle/>
                    <a:p>
                      <a:pPr algn="ctr" fontAlgn="b"/>
                      <a:r>
                        <a:rPr lang="en-US" sz="2000" b="0" i="0" u="none" strike="noStrike" dirty="0">
                          <a:solidFill>
                            <a:srgbClr val="000000"/>
                          </a:solidFill>
                          <a:effectLst/>
                          <a:latin typeface="Arial" panose="020B0604020202020204" pitchFamily="34" charset="0"/>
                        </a:rPr>
                        <a:t>Control</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Arial" panose="020B0604020202020204" pitchFamily="34" charset="0"/>
                        </a:rPr>
                        <a:t>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Arial" panose="020B0604020202020204" pitchFamily="34" charset="0"/>
                        </a:rPr>
                        <a:t>2 : 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Arial" panose="020B0604020202020204" pitchFamily="34" charset="0"/>
                        </a:rPr>
                        <a:t>28 y (25-72)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Arial" panose="020B0604020202020204" pitchFamily="34" charset="0"/>
                        </a:rPr>
                        <a:t>--</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Arial" panose="020B0604020202020204" pitchFamily="34" charset="0"/>
                        </a:rPr>
                        <a:t>DRB1*0401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5599261"/>
                  </a:ext>
                </a:extLst>
              </a:tr>
            </a:tbl>
          </a:graphicData>
        </a:graphic>
      </p:graphicFrame>
      <p:sp>
        <p:nvSpPr>
          <p:cNvPr id="70" name="Rectangle 69">
            <a:extLst>
              <a:ext uri="{FF2B5EF4-FFF2-40B4-BE49-F238E27FC236}">
                <a16:creationId xmlns:a16="http://schemas.microsoft.com/office/drawing/2014/main" id="{DF8EC405-FF5E-BDD5-C6A2-951557B1CDD1}"/>
              </a:ext>
            </a:extLst>
          </p:cNvPr>
          <p:cNvSpPr/>
          <p:nvPr/>
        </p:nvSpPr>
        <p:spPr>
          <a:xfrm>
            <a:off x="906747" y="29413024"/>
            <a:ext cx="15320436" cy="138093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6" dirty="0"/>
          </a:p>
        </p:txBody>
      </p:sp>
      <p:sp>
        <p:nvSpPr>
          <p:cNvPr id="26" name="TextBox 25">
            <a:extLst>
              <a:ext uri="{FF2B5EF4-FFF2-40B4-BE49-F238E27FC236}">
                <a16:creationId xmlns:a16="http://schemas.microsoft.com/office/drawing/2014/main" id="{C3F7DE18-797B-C17D-95B3-A159CE5B03AD}"/>
              </a:ext>
            </a:extLst>
          </p:cNvPr>
          <p:cNvSpPr txBox="1"/>
          <p:nvPr/>
        </p:nvSpPr>
        <p:spPr>
          <a:xfrm>
            <a:off x="2532234" y="29140892"/>
            <a:ext cx="12069463" cy="553998"/>
          </a:xfrm>
          <a:prstGeom prst="rect">
            <a:avLst/>
          </a:prstGeom>
          <a:solidFill>
            <a:schemeClr val="bg1"/>
          </a:solidFill>
        </p:spPr>
        <p:txBody>
          <a:bodyPr wrap="square" rtlCol="0">
            <a:spAutoFit/>
          </a:bodyPr>
          <a:lstStyle/>
          <a:p>
            <a:pPr algn="ctr"/>
            <a:r>
              <a:rPr lang="en-US" sz="3000" b="1" dirty="0">
                <a:solidFill>
                  <a:srgbClr val="08A0D6"/>
                </a:solidFill>
                <a:latin typeface="Arial" panose="020B0604020202020204" pitchFamily="34" charset="0"/>
                <a:cs typeface="Arial" panose="020B0604020202020204" pitchFamily="34" charset="0"/>
              </a:rPr>
              <a:t>1. New sequencing technology successfully applied to AIM assay</a:t>
            </a:r>
            <a:endParaRPr lang="en-US" sz="3000" b="1" dirty="0">
              <a:solidFill>
                <a:srgbClr val="FF0000"/>
              </a:solidFill>
              <a:latin typeface="Arial" panose="020B0604020202020204" pitchFamily="34" charset="0"/>
              <a:cs typeface="Arial" panose="020B0604020202020204" pitchFamily="34" charset="0"/>
            </a:endParaRPr>
          </a:p>
        </p:txBody>
      </p:sp>
      <p:sp>
        <p:nvSpPr>
          <p:cNvPr id="78" name="TextBox 77">
            <a:extLst>
              <a:ext uri="{FF2B5EF4-FFF2-40B4-BE49-F238E27FC236}">
                <a16:creationId xmlns:a16="http://schemas.microsoft.com/office/drawing/2014/main" id="{DB2FB59B-22D7-EF4D-9041-12D34FD729A2}"/>
              </a:ext>
            </a:extLst>
          </p:cNvPr>
          <p:cNvSpPr txBox="1"/>
          <p:nvPr/>
        </p:nvSpPr>
        <p:spPr>
          <a:xfrm>
            <a:off x="1353701" y="24971331"/>
            <a:ext cx="4015843" cy="409343"/>
          </a:xfrm>
          <a:prstGeom prst="rect">
            <a:avLst/>
          </a:prstGeom>
          <a:noFill/>
        </p:spPr>
        <p:txBody>
          <a:bodyPr wrap="none" rtlCol="0">
            <a:spAutoFit/>
          </a:bodyPr>
          <a:lstStyle/>
          <a:p>
            <a:r>
              <a:rPr lang="en-US" sz="2060" b="1" dirty="0">
                <a:latin typeface="Arial" panose="020B0604020202020204" pitchFamily="34" charset="0"/>
                <a:cs typeface="Arial" panose="020B0604020202020204" pitchFamily="34" charset="0"/>
              </a:rPr>
              <a:t>C. Single cell analysis scheme</a:t>
            </a:r>
          </a:p>
        </p:txBody>
      </p:sp>
      <p:pic>
        <p:nvPicPr>
          <p:cNvPr id="214" name="Picture 213">
            <a:extLst>
              <a:ext uri="{FF2B5EF4-FFF2-40B4-BE49-F238E27FC236}">
                <a16:creationId xmlns:a16="http://schemas.microsoft.com/office/drawing/2014/main" id="{B6AC1671-E4C7-A1A5-F562-16399FF26106}"/>
              </a:ext>
            </a:extLst>
          </p:cNvPr>
          <p:cNvPicPr>
            <a:picLocks noChangeAspect="1"/>
          </p:cNvPicPr>
          <p:nvPr/>
        </p:nvPicPr>
        <p:blipFill>
          <a:blip r:embed="rId6"/>
          <a:srcRect l="10680" t="68462" r="71824" b="3700"/>
          <a:stretch/>
        </p:blipFill>
        <p:spPr>
          <a:xfrm>
            <a:off x="1783386" y="27083073"/>
            <a:ext cx="1508534" cy="1600200"/>
          </a:xfrm>
          <a:prstGeom prst="rect">
            <a:avLst/>
          </a:prstGeom>
        </p:spPr>
      </p:pic>
      <p:pic>
        <p:nvPicPr>
          <p:cNvPr id="226" name="Picture 225">
            <a:extLst>
              <a:ext uri="{FF2B5EF4-FFF2-40B4-BE49-F238E27FC236}">
                <a16:creationId xmlns:a16="http://schemas.microsoft.com/office/drawing/2014/main" id="{D780C3E5-D5A9-82D5-053E-F17D09B96FE2}"/>
              </a:ext>
            </a:extLst>
          </p:cNvPr>
          <p:cNvPicPr>
            <a:picLocks noChangeAspect="1"/>
          </p:cNvPicPr>
          <p:nvPr/>
        </p:nvPicPr>
        <p:blipFill>
          <a:blip r:embed="rId7"/>
          <a:srcRect l="25847" t="10433" r="36631" b="13949"/>
          <a:stretch/>
        </p:blipFill>
        <p:spPr>
          <a:xfrm>
            <a:off x="9996901" y="27083073"/>
            <a:ext cx="1588066" cy="1600200"/>
          </a:xfrm>
          <a:prstGeom prst="rect">
            <a:avLst/>
          </a:prstGeom>
        </p:spPr>
      </p:pic>
      <p:pic>
        <p:nvPicPr>
          <p:cNvPr id="236" name="Picture 235">
            <a:extLst>
              <a:ext uri="{FF2B5EF4-FFF2-40B4-BE49-F238E27FC236}">
                <a16:creationId xmlns:a16="http://schemas.microsoft.com/office/drawing/2014/main" id="{A3578840-DF1A-EBBC-4C02-5FEF422AD74F}"/>
              </a:ext>
            </a:extLst>
          </p:cNvPr>
          <p:cNvPicPr>
            <a:picLocks noChangeAspect="1"/>
          </p:cNvPicPr>
          <p:nvPr/>
        </p:nvPicPr>
        <p:blipFill>
          <a:blip r:embed="rId8"/>
          <a:srcRect l="26533" t="9268" r="27977" b="13433"/>
          <a:stretch/>
        </p:blipFill>
        <p:spPr>
          <a:xfrm>
            <a:off x="7124312" y="27083073"/>
            <a:ext cx="1569541" cy="1600200"/>
          </a:xfrm>
          <a:prstGeom prst="rect">
            <a:avLst/>
          </a:prstGeom>
        </p:spPr>
      </p:pic>
      <p:graphicFrame>
        <p:nvGraphicFramePr>
          <p:cNvPr id="341" name="Table 340">
            <a:extLst>
              <a:ext uri="{FF2B5EF4-FFF2-40B4-BE49-F238E27FC236}">
                <a16:creationId xmlns:a16="http://schemas.microsoft.com/office/drawing/2014/main" id="{DFC5745D-3242-F333-C721-55DAABB8F3C3}"/>
              </a:ext>
            </a:extLst>
          </p:cNvPr>
          <p:cNvGraphicFramePr>
            <a:graphicFrameLocks noGrp="1"/>
          </p:cNvGraphicFramePr>
          <p:nvPr>
            <p:extLst>
              <p:ext uri="{D42A27DB-BD31-4B8C-83A1-F6EECF244321}">
                <p14:modId xmlns:p14="http://schemas.microsoft.com/office/powerpoint/2010/main" val="1412371128"/>
              </p:ext>
            </p:extLst>
          </p:nvPr>
        </p:nvGraphicFramePr>
        <p:xfrm>
          <a:off x="1343319" y="38749680"/>
          <a:ext cx="4107812" cy="2853123"/>
        </p:xfrm>
        <a:graphic>
          <a:graphicData uri="http://schemas.openxmlformats.org/drawingml/2006/table">
            <a:tbl>
              <a:tblPr/>
              <a:tblGrid>
                <a:gridCol w="1026953">
                  <a:extLst>
                    <a:ext uri="{9D8B030D-6E8A-4147-A177-3AD203B41FA5}">
                      <a16:colId xmlns:a16="http://schemas.microsoft.com/office/drawing/2014/main" val="2514303851"/>
                    </a:ext>
                  </a:extLst>
                </a:gridCol>
                <a:gridCol w="1026953">
                  <a:extLst>
                    <a:ext uri="{9D8B030D-6E8A-4147-A177-3AD203B41FA5}">
                      <a16:colId xmlns:a16="http://schemas.microsoft.com/office/drawing/2014/main" val="3283789643"/>
                    </a:ext>
                  </a:extLst>
                </a:gridCol>
                <a:gridCol w="1026953">
                  <a:extLst>
                    <a:ext uri="{9D8B030D-6E8A-4147-A177-3AD203B41FA5}">
                      <a16:colId xmlns:a16="http://schemas.microsoft.com/office/drawing/2014/main" val="2510338747"/>
                    </a:ext>
                  </a:extLst>
                </a:gridCol>
                <a:gridCol w="1026953">
                  <a:extLst>
                    <a:ext uri="{9D8B030D-6E8A-4147-A177-3AD203B41FA5}">
                      <a16:colId xmlns:a16="http://schemas.microsoft.com/office/drawing/2014/main" val="229158219"/>
                    </a:ext>
                  </a:extLst>
                </a:gridCol>
              </a:tblGrid>
              <a:tr h="407589">
                <a:tc>
                  <a:txBody>
                    <a:bodyPr/>
                    <a:lstStyle/>
                    <a:p>
                      <a:pPr algn="l" fontAlgn="b"/>
                      <a:endParaRPr lang="en-US" sz="18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Microbial</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IAR</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Polyclonal</a:t>
                      </a:r>
                    </a:p>
                  </a:txBody>
                  <a:tcPr marL="9525" marR="9525" marT="9525" marB="0" anchor="b">
                    <a:lnL>
                      <a:noFill/>
                    </a:lnL>
                    <a:lnR>
                      <a:noFill/>
                    </a:lnR>
                    <a:lnT>
                      <a:noFill/>
                    </a:lnT>
                    <a:lnB>
                      <a:noFill/>
                    </a:lnB>
                    <a:noFill/>
                  </a:tcPr>
                </a:tc>
                <a:extLst>
                  <a:ext uri="{0D108BD9-81ED-4DB2-BD59-A6C34878D82A}">
                    <a16:rowId xmlns:a16="http://schemas.microsoft.com/office/drawing/2014/main" val="3476309905"/>
                  </a:ext>
                </a:extLst>
              </a:tr>
              <a:tr h="407589">
                <a:tc>
                  <a:txBody>
                    <a:bodyPr/>
                    <a:lstStyle/>
                    <a:p>
                      <a:pPr algn="l" fontAlgn="b"/>
                      <a:r>
                        <a:rPr lang="en-US" sz="1800" b="0" i="0" u="none" strike="noStrike" dirty="0">
                          <a:solidFill>
                            <a:srgbClr val="000000"/>
                          </a:solidFill>
                          <a:effectLst/>
                          <a:latin typeface="Aptos Narrow" panose="020B0004020202020204" pitchFamily="34" charset="0"/>
                        </a:rPr>
                        <a:t>1_Control</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1422</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112</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42</a:t>
                      </a:r>
                    </a:p>
                  </a:txBody>
                  <a:tcPr marL="9525" marR="9525" marT="9525" marB="0" anchor="b">
                    <a:lnL>
                      <a:noFill/>
                    </a:lnL>
                    <a:lnR>
                      <a:noFill/>
                    </a:lnR>
                    <a:lnT>
                      <a:noFill/>
                    </a:lnT>
                    <a:lnB>
                      <a:noFill/>
                    </a:lnB>
                    <a:noFill/>
                  </a:tcPr>
                </a:tc>
                <a:extLst>
                  <a:ext uri="{0D108BD9-81ED-4DB2-BD59-A6C34878D82A}">
                    <a16:rowId xmlns:a16="http://schemas.microsoft.com/office/drawing/2014/main" val="2736641027"/>
                  </a:ext>
                </a:extLst>
              </a:tr>
              <a:tr h="407589">
                <a:tc>
                  <a:txBody>
                    <a:bodyPr/>
                    <a:lstStyle/>
                    <a:p>
                      <a:pPr algn="l" fontAlgn="b"/>
                      <a:r>
                        <a:rPr lang="en-US" sz="1800" b="0" i="0" u="none" strike="noStrike">
                          <a:solidFill>
                            <a:srgbClr val="000000"/>
                          </a:solidFill>
                          <a:effectLst/>
                          <a:latin typeface="Aptos Narrow" panose="020B0004020202020204" pitchFamily="34" charset="0"/>
                        </a:rPr>
                        <a:t>2_T1D</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1869</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153</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160</a:t>
                      </a:r>
                    </a:p>
                  </a:txBody>
                  <a:tcPr marL="9525" marR="9525" marT="9525" marB="0" anchor="b">
                    <a:lnL>
                      <a:noFill/>
                    </a:lnL>
                    <a:lnR>
                      <a:noFill/>
                    </a:lnR>
                    <a:lnT>
                      <a:noFill/>
                    </a:lnT>
                    <a:lnB>
                      <a:noFill/>
                    </a:lnB>
                    <a:noFill/>
                  </a:tcPr>
                </a:tc>
                <a:extLst>
                  <a:ext uri="{0D108BD9-81ED-4DB2-BD59-A6C34878D82A}">
                    <a16:rowId xmlns:a16="http://schemas.microsoft.com/office/drawing/2014/main" val="706921179"/>
                  </a:ext>
                </a:extLst>
              </a:tr>
              <a:tr h="407589">
                <a:tc>
                  <a:txBody>
                    <a:bodyPr/>
                    <a:lstStyle/>
                    <a:p>
                      <a:pPr algn="l" fontAlgn="b"/>
                      <a:r>
                        <a:rPr lang="en-US" sz="1800" b="0" i="0" u="none" strike="noStrike">
                          <a:solidFill>
                            <a:srgbClr val="000000"/>
                          </a:solidFill>
                          <a:effectLst/>
                          <a:latin typeface="Aptos Narrow" panose="020B0004020202020204" pitchFamily="34" charset="0"/>
                        </a:rPr>
                        <a:t>3_Control</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3085</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238</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493</a:t>
                      </a:r>
                    </a:p>
                  </a:txBody>
                  <a:tcPr marL="9525" marR="9525" marT="9525" marB="0" anchor="b">
                    <a:lnL>
                      <a:noFill/>
                    </a:lnL>
                    <a:lnR>
                      <a:noFill/>
                    </a:lnR>
                    <a:lnT>
                      <a:noFill/>
                    </a:lnT>
                    <a:lnB>
                      <a:noFill/>
                    </a:lnB>
                    <a:noFill/>
                  </a:tcPr>
                </a:tc>
                <a:extLst>
                  <a:ext uri="{0D108BD9-81ED-4DB2-BD59-A6C34878D82A}">
                    <a16:rowId xmlns:a16="http://schemas.microsoft.com/office/drawing/2014/main" val="1517962177"/>
                  </a:ext>
                </a:extLst>
              </a:tr>
              <a:tr h="407589">
                <a:tc>
                  <a:txBody>
                    <a:bodyPr/>
                    <a:lstStyle/>
                    <a:p>
                      <a:pPr algn="l" fontAlgn="b"/>
                      <a:r>
                        <a:rPr lang="en-US" sz="1800" b="0" i="0" u="none" strike="noStrike">
                          <a:solidFill>
                            <a:srgbClr val="000000"/>
                          </a:solidFill>
                          <a:effectLst/>
                          <a:latin typeface="Aptos Narrow" panose="020B0004020202020204" pitchFamily="34" charset="0"/>
                        </a:rPr>
                        <a:t>4_Control</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1327</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386</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602</a:t>
                      </a:r>
                    </a:p>
                  </a:txBody>
                  <a:tcPr marL="9525" marR="9525" marT="9525" marB="0" anchor="b">
                    <a:lnL>
                      <a:noFill/>
                    </a:lnL>
                    <a:lnR>
                      <a:noFill/>
                    </a:lnR>
                    <a:lnT>
                      <a:noFill/>
                    </a:lnT>
                    <a:lnB>
                      <a:noFill/>
                    </a:lnB>
                    <a:noFill/>
                  </a:tcPr>
                </a:tc>
                <a:extLst>
                  <a:ext uri="{0D108BD9-81ED-4DB2-BD59-A6C34878D82A}">
                    <a16:rowId xmlns:a16="http://schemas.microsoft.com/office/drawing/2014/main" val="370634800"/>
                  </a:ext>
                </a:extLst>
              </a:tr>
              <a:tr h="407589">
                <a:tc>
                  <a:txBody>
                    <a:bodyPr/>
                    <a:lstStyle/>
                    <a:p>
                      <a:pPr algn="l" fontAlgn="b"/>
                      <a:r>
                        <a:rPr lang="en-US" sz="1800" b="0" i="0" u="none" strike="noStrike">
                          <a:solidFill>
                            <a:srgbClr val="000000"/>
                          </a:solidFill>
                          <a:effectLst/>
                          <a:latin typeface="Aptos Narrow" panose="020B0004020202020204" pitchFamily="34" charset="0"/>
                        </a:rPr>
                        <a:t>5_T1D</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8342</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240</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275</a:t>
                      </a:r>
                    </a:p>
                  </a:txBody>
                  <a:tcPr marL="9525" marR="9525" marT="9525" marB="0" anchor="b">
                    <a:lnL>
                      <a:noFill/>
                    </a:lnL>
                    <a:lnR>
                      <a:noFill/>
                    </a:lnR>
                    <a:lnT>
                      <a:noFill/>
                    </a:lnT>
                    <a:lnB>
                      <a:noFill/>
                    </a:lnB>
                    <a:noFill/>
                  </a:tcPr>
                </a:tc>
                <a:extLst>
                  <a:ext uri="{0D108BD9-81ED-4DB2-BD59-A6C34878D82A}">
                    <a16:rowId xmlns:a16="http://schemas.microsoft.com/office/drawing/2014/main" val="3151097612"/>
                  </a:ext>
                </a:extLst>
              </a:tr>
              <a:tr h="407589">
                <a:tc>
                  <a:txBody>
                    <a:bodyPr/>
                    <a:lstStyle/>
                    <a:p>
                      <a:pPr algn="l" fontAlgn="b"/>
                      <a:r>
                        <a:rPr lang="en-US" sz="1800" b="0" i="0" u="none" strike="noStrike">
                          <a:solidFill>
                            <a:srgbClr val="000000"/>
                          </a:solidFill>
                          <a:effectLst/>
                          <a:latin typeface="Aptos Narrow" panose="020B0004020202020204" pitchFamily="34" charset="0"/>
                        </a:rPr>
                        <a:t>6_T1D</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12384</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244</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panose="020B0004020202020204" pitchFamily="34" charset="0"/>
                        </a:rPr>
                        <a:t>436</a:t>
                      </a:r>
                    </a:p>
                  </a:txBody>
                  <a:tcPr marL="9525" marR="9525" marT="9525" marB="0" anchor="b">
                    <a:lnL>
                      <a:noFill/>
                    </a:lnL>
                    <a:lnR>
                      <a:noFill/>
                    </a:lnR>
                    <a:lnT>
                      <a:noFill/>
                    </a:lnT>
                    <a:lnB>
                      <a:noFill/>
                    </a:lnB>
                    <a:noFill/>
                  </a:tcPr>
                </a:tc>
                <a:extLst>
                  <a:ext uri="{0D108BD9-81ED-4DB2-BD59-A6C34878D82A}">
                    <a16:rowId xmlns:a16="http://schemas.microsoft.com/office/drawing/2014/main" val="3214539009"/>
                  </a:ext>
                </a:extLst>
              </a:tr>
            </a:tbl>
          </a:graphicData>
        </a:graphic>
      </p:graphicFrame>
      <p:sp>
        <p:nvSpPr>
          <p:cNvPr id="342" name="Text Placeholder 2">
            <a:extLst>
              <a:ext uri="{FF2B5EF4-FFF2-40B4-BE49-F238E27FC236}">
                <a16:creationId xmlns:a16="http://schemas.microsoft.com/office/drawing/2014/main" id="{AFE96CFF-B284-F4B2-D9DE-9387117E5044}"/>
              </a:ext>
            </a:extLst>
          </p:cNvPr>
          <p:cNvSpPr txBox="1">
            <a:spLocks/>
          </p:cNvSpPr>
          <p:nvPr/>
        </p:nvSpPr>
        <p:spPr>
          <a:xfrm>
            <a:off x="1236350" y="41832623"/>
            <a:ext cx="5351601" cy="343902"/>
          </a:xfrm>
          <a:prstGeom prst="rect">
            <a:avLst/>
          </a:prstGeom>
        </p:spPr>
        <p:txBody>
          <a:bodyPr vert="horz" lIns="91440" tIns="45720" rIns="91440" bIns="45720" rtlCol="0" anchor="ctr"/>
          <a:lstStyle>
            <a:defPPr>
              <a:defRPr lang="en-US"/>
            </a:defPPr>
            <a:lvl1pPr marL="0" algn="ctr" defTabSz="3599078" rtl="0" eaLnBrk="1" latinLnBrk="0" hangingPunct="1">
              <a:defRPr sz="976" kern="1200">
                <a:solidFill>
                  <a:schemeClr val="tx1">
                    <a:tint val="75000"/>
                  </a:schemeClr>
                </a:solidFill>
                <a:latin typeface="+mn-lt"/>
                <a:ea typeface="+mn-ea"/>
                <a:cs typeface="+mn-cs"/>
              </a:defRPr>
            </a:lvl1pPr>
            <a:lvl2pPr marL="1799539" algn="l" defTabSz="3599078" rtl="0" eaLnBrk="1" latinLnBrk="0" hangingPunct="1">
              <a:defRPr sz="7085" kern="1200">
                <a:solidFill>
                  <a:schemeClr val="tx1"/>
                </a:solidFill>
                <a:latin typeface="+mn-lt"/>
                <a:ea typeface="+mn-ea"/>
                <a:cs typeface="+mn-cs"/>
              </a:defRPr>
            </a:lvl2pPr>
            <a:lvl3pPr marL="3599078" algn="l" defTabSz="3599078" rtl="0" eaLnBrk="1" latinLnBrk="0" hangingPunct="1">
              <a:defRPr sz="7085" kern="1200">
                <a:solidFill>
                  <a:schemeClr val="tx1"/>
                </a:solidFill>
                <a:latin typeface="+mn-lt"/>
                <a:ea typeface="+mn-ea"/>
                <a:cs typeface="+mn-cs"/>
              </a:defRPr>
            </a:lvl3pPr>
            <a:lvl4pPr marL="5398618" algn="l" defTabSz="3599078" rtl="0" eaLnBrk="1" latinLnBrk="0" hangingPunct="1">
              <a:defRPr sz="7085" kern="1200">
                <a:solidFill>
                  <a:schemeClr val="tx1"/>
                </a:solidFill>
                <a:latin typeface="+mn-lt"/>
                <a:ea typeface="+mn-ea"/>
                <a:cs typeface="+mn-cs"/>
              </a:defRPr>
            </a:lvl4pPr>
            <a:lvl5pPr marL="7198157" algn="l" defTabSz="3599078" rtl="0" eaLnBrk="1" latinLnBrk="0" hangingPunct="1">
              <a:defRPr sz="7085" kern="1200">
                <a:solidFill>
                  <a:schemeClr val="tx1"/>
                </a:solidFill>
                <a:latin typeface="+mn-lt"/>
                <a:ea typeface="+mn-ea"/>
                <a:cs typeface="+mn-cs"/>
              </a:defRPr>
            </a:lvl5pPr>
            <a:lvl6pPr marL="8997696" algn="l" defTabSz="3599078" rtl="0" eaLnBrk="1" latinLnBrk="0" hangingPunct="1">
              <a:defRPr sz="7085" kern="1200">
                <a:solidFill>
                  <a:schemeClr val="tx1"/>
                </a:solidFill>
                <a:latin typeface="+mn-lt"/>
                <a:ea typeface="+mn-ea"/>
                <a:cs typeface="+mn-cs"/>
              </a:defRPr>
            </a:lvl6pPr>
            <a:lvl7pPr marL="10797235" algn="l" defTabSz="3599078" rtl="0" eaLnBrk="1" latinLnBrk="0" hangingPunct="1">
              <a:defRPr sz="7085" kern="1200">
                <a:solidFill>
                  <a:schemeClr val="tx1"/>
                </a:solidFill>
                <a:latin typeface="+mn-lt"/>
                <a:ea typeface="+mn-ea"/>
                <a:cs typeface="+mn-cs"/>
              </a:defRPr>
            </a:lvl7pPr>
            <a:lvl8pPr marL="12596774" algn="l" defTabSz="3599078" rtl="0" eaLnBrk="1" latinLnBrk="0" hangingPunct="1">
              <a:defRPr sz="7085" kern="1200">
                <a:solidFill>
                  <a:schemeClr val="tx1"/>
                </a:solidFill>
                <a:latin typeface="+mn-lt"/>
                <a:ea typeface="+mn-ea"/>
                <a:cs typeface="+mn-cs"/>
              </a:defRPr>
            </a:lvl8pPr>
            <a:lvl9pPr marL="14396314" algn="l" defTabSz="3599078" rtl="0" eaLnBrk="1" latinLnBrk="0" hangingPunct="1">
              <a:defRPr sz="7085"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solidFill>
                  <a:schemeClr val="tx1">
                    <a:lumMod val="95000"/>
                    <a:lumOff val="5000"/>
                  </a:schemeClr>
                </a:solidFill>
              </a:rPr>
              <a:t>Microbial cells </a:t>
            </a:r>
            <a:r>
              <a:rPr lang="en-US" sz="2000" dirty="0" err="1">
                <a:solidFill>
                  <a:schemeClr val="tx1">
                    <a:lumMod val="95000"/>
                    <a:lumOff val="5000"/>
                  </a:schemeClr>
                </a:solidFill>
              </a:rPr>
              <a:t>downsampled</a:t>
            </a:r>
            <a:r>
              <a:rPr lang="en-US" sz="2000" dirty="0">
                <a:solidFill>
                  <a:schemeClr val="tx1">
                    <a:lumMod val="95000"/>
                    <a:lumOff val="5000"/>
                  </a:schemeClr>
                </a:solidFill>
              </a:rPr>
              <a:t> to 600 per donor</a:t>
            </a:r>
          </a:p>
        </p:txBody>
      </p:sp>
      <p:sp>
        <p:nvSpPr>
          <p:cNvPr id="343" name="TextBox 342">
            <a:extLst>
              <a:ext uri="{FF2B5EF4-FFF2-40B4-BE49-F238E27FC236}">
                <a16:creationId xmlns:a16="http://schemas.microsoft.com/office/drawing/2014/main" id="{2D0039F4-25DD-B36A-CBAC-D0A543D6D70A}"/>
              </a:ext>
            </a:extLst>
          </p:cNvPr>
          <p:cNvSpPr txBox="1"/>
          <p:nvPr/>
        </p:nvSpPr>
        <p:spPr>
          <a:xfrm>
            <a:off x="17110574" y="4897537"/>
            <a:ext cx="11845426"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1. Optimize RNA clusters with consensus of unsupervised metrics</a:t>
            </a:r>
          </a:p>
        </p:txBody>
      </p:sp>
      <p:sp>
        <p:nvSpPr>
          <p:cNvPr id="2" name="Title 1">
            <a:extLst>
              <a:ext uri="{FF2B5EF4-FFF2-40B4-BE49-F238E27FC236}">
                <a16:creationId xmlns:a16="http://schemas.microsoft.com/office/drawing/2014/main" id="{30E5B480-5CB8-4FCE-8677-07CF14CF4853}"/>
              </a:ext>
            </a:extLst>
          </p:cNvPr>
          <p:cNvSpPr>
            <a:spLocks noGrp="1"/>
          </p:cNvSpPr>
          <p:nvPr>
            <p:ph type="ctrTitle"/>
          </p:nvPr>
        </p:nvSpPr>
        <p:spPr>
          <a:xfrm>
            <a:off x="6352027" y="305268"/>
            <a:ext cx="20214347" cy="2237624"/>
          </a:xfrm>
        </p:spPr>
        <p:txBody>
          <a:bodyPr>
            <a:noAutofit/>
          </a:bodyPr>
          <a:lstStyle/>
          <a:p>
            <a:r>
              <a:rPr lang="en-US" sz="6664" b="1" cap="all" dirty="0">
                <a:latin typeface="Calibri" panose="020F0502020204030204" pitchFamily="34" charset="0"/>
                <a:ea typeface="Calibri" panose="020F0502020204030204" pitchFamily="34" charset="0"/>
                <a:cs typeface="Times New Roman" panose="02020603050405020304" pitchFamily="18" charset="0"/>
              </a:rPr>
              <a:t>Foreign and autoreactive cd4 conventional and regulatory t cells in t1d and healthy subjects</a:t>
            </a:r>
            <a:endParaRPr lang="en-US" sz="6664"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7EEED76-11BB-85EC-E380-131EC99EEA3C}"/>
              </a:ext>
            </a:extLst>
          </p:cNvPr>
          <p:cNvSpPr txBox="1"/>
          <p:nvPr/>
        </p:nvSpPr>
        <p:spPr>
          <a:xfrm>
            <a:off x="7347672" y="2352250"/>
            <a:ext cx="18223056" cy="1450525"/>
          </a:xfrm>
          <a:prstGeom prst="rect">
            <a:avLst/>
          </a:prstGeom>
          <a:noFill/>
        </p:spPr>
        <p:txBody>
          <a:bodyPr wrap="square">
            <a:spAutoFit/>
          </a:bodyPr>
          <a:lstStyle/>
          <a:p>
            <a:pPr algn="ctr">
              <a:spcAft>
                <a:spcPts val="496"/>
              </a:spcAft>
            </a:pPr>
            <a:r>
              <a:rPr lang="en-US" sz="2664" dirty="0">
                <a:latin typeface="Arial" panose="020B0604020202020204" pitchFamily="34" charset="0"/>
                <a:ea typeface="Calibri" panose="020F0502020204030204" pitchFamily="34" charset="0"/>
                <a:cs typeface="Arial" panose="020B0604020202020204" pitchFamily="34" charset="0"/>
              </a:rPr>
              <a:t>Thomas H. Edwards</a:t>
            </a:r>
            <a:r>
              <a:rPr lang="en-US" sz="2664" baseline="30000" dirty="0">
                <a:latin typeface="Arial" panose="020B0604020202020204" pitchFamily="34" charset="0"/>
                <a:ea typeface="Calibri" panose="020F0502020204030204" pitchFamily="34" charset="0"/>
                <a:cs typeface="Arial" panose="020B0604020202020204" pitchFamily="34" charset="0"/>
              </a:rPr>
              <a:t>2*</a:t>
            </a:r>
            <a:r>
              <a:rPr lang="en-US" sz="2664" dirty="0">
                <a:latin typeface="Arial" panose="020B0604020202020204" pitchFamily="34" charset="0"/>
                <a:ea typeface="Calibri" panose="020F0502020204030204" pitchFamily="34" charset="0"/>
                <a:cs typeface="Arial" panose="020B0604020202020204" pitchFamily="34" charset="0"/>
              </a:rPr>
              <a:t>, Janice Chen</a:t>
            </a:r>
            <a:r>
              <a:rPr lang="en-US" sz="2664" baseline="30000" dirty="0">
                <a:latin typeface="Arial" panose="020B0604020202020204" pitchFamily="34" charset="0"/>
                <a:ea typeface="Calibri" panose="020F0502020204030204" pitchFamily="34" charset="0"/>
                <a:cs typeface="Arial" panose="020B0604020202020204" pitchFamily="34" charset="0"/>
              </a:rPr>
              <a:t>1*</a:t>
            </a:r>
            <a:r>
              <a:rPr lang="en-US" sz="2664" dirty="0">
                <a:latin typeface="Arial" panose="020B0604020202020204" pitchFamily="34" charset="0"/>
                <a:ea typeface="Calibri" panose="020F0502020204030204" pitchFamily="34" charset="0"/>
                <a:cs typeface="Arial" panose="020B0604020202020204" pitchFamily="34" charset="0"/>
              </a:rPr>
              <a:t>, Alex Hu</a:t>
            </a:r>
            <a:r>
              <a:rPr lang="en-US" sz="2664" baseline="30000" dirty="0">
                <a:latin typeface="Arial" panose="020B0604020202020204" pitchFamily="34" charset="0"/>
                <a:ea typeface="Calibri" panose="020F0502020204030204" pitchFamily="34" charset="0"/>
                <a:cs typeface="Arial" panose="020B0604020202020204" pitchFamily="34" charset="0"/>
              </a:rPr>
              <a:t>2</a:t>
            </a:r>
            <a:r>
              <a:rPr lang="en-US" sz="2664" dirty="0">
                <a:latin typeface="Arial" panose="020B0604020202020204" pitchFamily="34" charset="0"/>
                <a:ea typeface="Calibri" panose="020F0502020204030204" pitchFamily="34" charset="0"/>
                <a:cs typeface="Arial" panose="020B0604020202020204" pitchFamily="34" charset="0"/>
              </a:rPr>
              <a:t>, Vivian Gersuk</a:t>
            </a:r>
            <a:r>
              <a:rPr lang="en-US" sz="2664" baseline="30000" dirty="0">
                <a:latin typeface="Arial" panose="020B0604020202020204" pitchFamily="34" charset="0"/>
                <a:ea typeface="Calibri" panose="020F0502020204030204" pitchFamily="34" charset="0"/>
                <a:cs typeface="Arial" panose="020B0604020202020204" pitchFamily="34" charset="0"/>
              </a:rPr>
              <a:t>2</a:t>
            </a:r>
            <a:r>
              <a:rPr lang="en-US" sz="2664" dirty="0">
                <a:latin typeface="Arial" panose="020B0604020202020204" pitchFamily="34" charset="0"/>
                <a:ea typeface="Calibri" panose="020F0502020204030204" pitchFamily="34" charset="0"/>
                <a:cs typeface="Arial" panose="020B0604020202020204" pitchFamily="34" charset="0"/>
              </a:rPr>
              <a:t>, David J. Rawlings</a:t>
            </a:r>
            <a:r>
              <a:rPr lang="en-US" sz="2664" baseline="30000" dirty="0">
                <a:latin typeface="Arial" panose="020B0604020202020204" pitchFamily="34" charset="0"/>
                <a:ea typeface="Calibri" panose="020F0502020204030204" pitchFamily="34" charset="0"/>
                <a:cs typeface="Arial" panose="020B0604020202020204" pitchFamily="34" charset="0"/>
              </a:rPr>
              <a:t>3</a:t>
            </a:r>
            <a:r>
              <a:rPr lang="en-US" sz="2664" dirty="0">
                <a:latin typeface="Arial" panose="020B0604020202020204" pitchFamily="34" charset="0"/>
                <a:ea typeface="Calibri" panose="020F0502020204030204" pitchFamily="34" charset="0"/>
                <a:cs typeface="Arial" panose="020B0604020202020204" pitchFamily="34" charset="0"/>
              </a:rPr>
              <a:t>, Jane Buckner</a:t>
            </a:r>
            <a:r>
              <a:rPr lang="en-US" sz="2664" baseline="30000" dirty="0">
                <a:latin typeface="Arial" panose="020B0604020202020204" pitchFamily="34" charset="0"/>
                <a:ea typeface="Calibri" panose="020F0502020204030204" pitchFamily="34" charset="0"/>
                <a:cs typeface="Arial" panose="020B0604020202020204" pitchFamily="34" charset="0"/>
              </a:rPr>
              <a:t>1</a:t>
            </a:r>
            <a:r>
              <a:rPr lang="en-US" sz="2664" dirty="0">
                <a:latin typeface="Arial" panose="020B0604020202020204" pitchFamily="34" charset="0"/>
                <a:ea typeface="Calibri" panose="020F0502020204030204" pitchFamily="34" charset="0"/>
                <a:cs typeface="Arial" panose="020B0604020202020204" pitchFamily="34" charset="0"/>
              </a:rPr>
              <a:t>, Karen Cerosaletti</a:t>
            </a:r>
            <a:r>
              <a:rPr lang="en-US" sz="2664" baseline="30000" dirty="0">
                <a:latin typeface="Arial" panose="020B0604020202020204" pitchFamily="34" charset="0"/>
                <a:ea typeface="Calibri" panose="020F0502020204030204" pitchFamily="34" charset="0"/>
                <a:cs typeface="Arial" panose="020B0604020202020204" pitchFamily="34" charset="0"/>
              </a:rPr>
              <a:t>1</a:t>
            </a:r>
            <a:endParaRPr lang="en-US" sz="2664" dirty="0">
              <a:latin typeface="Arial" panose="020B0604020202020204" pitchFamily="34" charset="0"/>
              <a:ea typeface="Calibri" panose="020F0502020204030204" pitchFamily="34" charset="0"/>
              <a:cs typeface="Arial" panose="020B0604020202020204" pitchFamily="34" charset="0"/>
            </a:endParaRPr>
          </a:p>
          <a:p>
            <a:pPr algn="ctr">
              <a:spcAft>
                <a:spcPts val="496"/>
              </a:spcAft>
            </a:pPr>
            <a:r>
              <a:rPr lang="en-US" sz="2664" dirty="0">
                <a:latin typeface="Arial" panose="020B0604020202020204" pitchFamily="34" charset="0"/>
                <a:ea typeface="Calibri" panose="020F0502020204030204" pitchFamily="34" charset="0"/>
                <a:cs typeface="Arial" panose="020B0604020202020204" pitchFamily="34" charset="0"/>
              </a:rPr>
              <a:t>Centers for </a:t>
            </a:r>
            <a:r>
              <a:rPr lang="en-US" sz="2664" baseline="30000" dirty="0">
                <a:latin typeface="Arial" panose="020B0604020202020204" pitchFamily="34" charset="0"/>
                <a:ea typeface="Calibri" panose="020F0502020204030204" pitchFamily="34" charset="0"/>
                <a:cs typeface="Arial" panose="020B0604020202020204" pitchFamily="34" charset="0"/>
              </a:rPr>
              <a:t>1</a:t>
            </a:r>
            <a:r>
              <a:rPr lang="en-US" sz="2664" dirty="0">
                <a:latin typeface="Arial" panose="020B0604020202020204" pitchFamily="34" charset="0"/>
                <a:ea typeface="Calibri" panose="020F0502020204030204" pitchFamily="34" charset="0"/>
                <a:cs typeface="Arial" panose="020B0604020202020204" pitchFamily="34" charset="0"/>
              </a:rPr>
              <a:t>Translational and </a:t>
            </a:r>
            <a:r>
              <a:rPr lang="en-US" sz="2664" baseline="30000" dirty="0">
                <a:latin typeface="Arial" panose="020B0604020202020204" pitchFamily="34" charset="0"/>
                <a:ea typeface="Calibri" panose="020F0502020204030204" pitchFamily="34" charset="0"/>
                <a:cs typeface="Arial" panose="020B0604020202020204" pitchFamily="34" charset="0"/>
              </a:rPr>
              <a:t>2</a:t>
            </a:r>
            <a:r>
              <a:rPr lang="en-US" sz="2664" dirty="0">
                <a:latin typeface="Arial" panose="020B0604020202020204" pitchFamily="34" charset="0"/>
                <a:ea typeface="Calibri" panose="020F0502020204030204" pitchFamily="34" charset="0"/>
                <a:cs typeface="Arial" panose="020B0604020202020204" pitchFamily="34" charset="0"/>
              </a:rPr>
              <a:t>Systems Immunology, Benaroya Research Institute, Seattle WA; </a:t>
            </a:r>
          </a:p>
          <a:p>
            <a:pPr algn="ctr">
              <a:spcAft>
                <a:spcPts val="496"/>
              </a:spcAft>
            </a:pPr>
            <a:r>
              <a:rPr lang="en-US" sz="2664" baseline="30000" dirty="0">
                <a:latin typeface="Arial" panose="020B0604020202020204" pitchFamily="34" charset="0"/>
                <a:ea typeface="Calibri" panose="020F0502020204030204" pitchFamily="34" charset="0"/>
                <a:cs typeface="Arial" panose="020B0604020202020204" pitchFamily="34" charset="0"/>
              </a:rPr>
              <a:t>3</a:t>
            </a:r>
            <a:r>
              <a:rPr lang="en-US" sz="2664" dirty="0">
                <a:latin typeface="Arial" panose="020B0604020202020204" pitchFamily="34" charset="0"/>
                <a:ea typeface="Calibri" panose="020F0502020204030204" pitchFamily="34" charset="0"/>
                <a:cs typeface="Arial" panose="020B0604020202020204" pitchFamily="34" charset="0"/>
              </a:rPr>
              <a:t>Seattle</a:t>
            </a:r>
            <a:r>
              <a:rPr lang="en-US" sz="2664" baseline="30000" dirty="0">
                <a:latin typeface="Arial" panose="020B0604020202020204" pitchFamily="34" charset="0"/>
                <a:ea typeface="Calibri" panose="020F0502020204030204" pitchFamily="34" charset="0"/>
                <a:cs typeface="Arial" panose="020B0604020202020204" pitchFamily="34" charset="0"/>
              </a:rPr>
              <a:t> </a:t>
            </a:r>
            <a:r>
              <a:rPr lang="en-US" sz="2664" dirty="0">
                <a:latin typeface="Arial" panose="020B0604020202020204" pitchFamily="34" charset="0"/>
                <a:ea typeface="Calibri" panose="020F0502020204030204" pitchFamily="34" charset="0"/>
                <a:cs typeface="Arial" panose="020B0604020202020204" pitchFamily="34" charset="0"/>
              </a:rPr>
              <a:t>Children Research Institute; *Co-1</a:t>
            </a:r>
            <a:r>
              <a:rPr lang="en-US" sz="2664" baseline="30000" dirty="0">
                <a:latin typeface="Arial" panose="020B0604020202020204" pitchFamily="34" charset="0"/>
                <a:ea typeface="Calibri" panose="020F0502020204030204" pitchFamily="34" charset="0"/>
                <a:cs typeface="Arial" panose="020B0604020202020204" pitchFamily="34" charset="0"/>
              </a:rPr>
              <a:t>st</a:t>
            </a:r>
            <a:r>
              <a:rPr lang="en-US" sz="2664" dirty="0">
                <a:latin typeface="Arial" panose="020B0604020202020204" pitchFamily="34" charset="0"/>
                <a:ea typeface="Calibri" panose="020F0502020204030204" pitchFamily="34" charset="0"/>
                <a:cs typeface="Arial" panose="020B0604020202020204" pitchFamily="34" charset="0"/>
              </a:rPr>
              <a:t> authors</a:t>
            </a:r>
          </a:p>
        </p:txBody>
      </p:sp>
      <p:pic>
        <p:nvPicPr>
          <p:cNvPr id="9" name="Picture 8" descr="A picture containing graphical user interface&#10;&#10;Description automatically generated">
            <a:extLst>
              <a:ext uri="{FF2B5EF4-FFF2-40B4-BE49-F238E27FC236}">
                <a16:creationId xmlns:a16="http://schemas.microsoft.com/office/drawing/2014/main" id="{A54A837D-F8C1-E6F3-6357-A88678AF1D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48399" y="3115742"/>
            <a:ext cx="3584201" cy="746865"/>
          </a:xfrm>
          <a:prstGeom prst="rect">
            <a:avLst/>
          </a:prstGeom>
        </p:spPr>
      </p:pic>
      <p:sp>
        <p:nvSpPr>
          <p:cNvPr id="41" name="Rectangle 40">
            <a:extLst>
              <a:ext uri="{FF2B5EF4-FFF2-40B4-BE49-F238E27FC236}">
                <a16:creationId xmlns:a16="http://schemas.microsoft.com/office/drawing/2014/main" id="{14E34C90-6112-185F-EE8A-13211C32C6E7}"/>
              </a:ext>
            </a:extLst>
          </p:cNvPr>
          <p:cNvSpPr/>
          <p:nvPr/>
        </p:nvSpPr>
        <p:spPr>
          <a:xfrm>
            <a:off x="16698305" y="16154934"/>
            <a:ext cx="15316200" cy="72069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6"/>
          </a:p>
        </p:txBody>
      </p:sp>
      <p:sp>
        <p:nvSpPr>
          <p:cNvPr id="40" name="Rectangle 39">
            <a:extLst>
              <a:ext uri="{FF2B5EF4-FFF2-40B4-BE49-F238E27FC236}">
                <a16:creationId xmlns:a16="http://schemas.microsoft.com/office/drawing/2014/main" id="{E0DD399C-6020-94E6-A7A9-5BC71A8F7320}"/>
              </a:ext>
            </a:extLst>
          </p:cNvPr>
          <p:cNvSpPr/>
          <p:nvPr/>
        </p:nvSpPr>
        <p:spPr>
          <a:xfrm>
            <a:off x="16694969" y="23814491"/>
            <a:ext cx="15316200" cy="91309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6"/>
          </a:p>
        </p:txBody>
      </p:sp>
      <p:sp>
        <p:nvSpPr>
          <p:cNvPr id="48" name="Rectangle 47">
            <a:extLst>
              <a:ext uri="{FF2B5EF4-FFF2-40B4-BE49-F238E27FC236}">
                <a16:creationId xmlns:a16="http://schemas.microsoft.com/office/drawing/2014/main" id="{07AC4DC3-430E-9CFE-5918-2C8C65B54CCA}"/>
              </a:ext>
            </a:extLst>
          </p:cNvPr>
          <p:cNvSpPr/>
          <p:nvPr/>
        </p:nvSpPr>
        <p:spPr>
          <a:xfrm>
            <a:off x="33924948" y="28895099"/>
            <a:ext cx="13400499" cy="116594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6"/>
          </a:p>
        </p:txBody>
      </p:sp>
      <p:sp>
        <p:nvSpPr>
          <p:cNvPr id="83" name="TextBox 82">
            <a:extLst>
              <a:ext uri="{FF2B5EF4-FFF2-40B4-BE49-F238E27FC236}">
                <a16:creationId xmlns:a16="http://schemas.microsoft.com/office/drawing/2014/main" id="{F17A495E-D49C-B423-E0AE-AE8092F3D102}"/>
              </a:ext>
            </a:extLst>
          </p:cNvPr>
          <p:cNvSpPr txBox="1"/>
          <p:nvPr/>
        </p:nvSpPr>
        <p:spPr>
          <a:xfrm>
            <a:off x="35536954" y="28135490"/>
            <a:ext cx="10683918" cy="1015663"/>
          </a:xfrm>
          <a:prstGeom prst="rect">
            <a:avLst/>
          </a:prstGeom>
          <a:solidFill>
            <a:schemeClr val="bg1"/>
          </a:solidFill>
        </p:spPr>
        <p:txBody>
          <a:bodyPr wrap="square" rtlCol="0">
            <a:spAutoFit/>
          </a:bodyPr>
          <a:lstStyle/>
          <a:p>
            <a:pPr algn="ctr"/>
            <a:r>
              <a:rPr lang="en-US" sz="3000" b="1" dirty="0">
                <a:solidFill>
                  <a:srgbClr val="08A0D6"/>
                </a:solidFill>
                <a:latin typeface="Arial" panose="020B0604020202020204" pitchFamily="34" charset="0"/>
                <a:cs typeface="Arial" panose="020B0604020202020204" pitchFamily="34" charset="0"/>
              </a:rPr>
              <a:t>5. Both islet- and CEFX-specific Tregs/</a:t>
            </a:r>
            <a:r>
              <a:rPr lang="en-US" sz="3000" b="1" dirty="0" err="1">
                <a:solidFill>
                  <a:srgbClr val="08A0D6"/>
                </a:solidFill>
                <a:latin typeface="Arial" panose="020B0604020202020204" pitchFamily="34" charset="0"/>
                <a:cs typeface="Arial" panose="020B0604020202020204" pitchFamily="34" charset="0"/>
              </a:rPr>
              <a:t>Tconvs</a:t>
            </a:r>
            <a:r>
              <a:rPr lang="en-US" sz="3000" b="1" dirty="0">
                <a:solidFill>
                  <a:srgbClr val="08A0D6"/>
                </a:solidFill>
                <a:latin typeface="Arial" panose="020B0604020202020204" pitchFamily="34" charset="0"/>
                <a:cs typeface="Arial" panose="020B0604020202020204" pitchFamily="34" charset="0"/>
              </a:rPr>
              <a:t> are expanded, but share few TCR sequences</a:t>
            </a:r>
          </a:p>
        </p:txBody>
      </p:sp>
      <p:sp>
        <p:nvSpPr>
          <p:cNvPr id="84" name="TextBox 83">
            <a:extLst>
              <a:ext uri="{FF2B5EF4-FFF2-40B4-BE49-F238E27FC236}">
                <a16:creationId xmlns:a16="http://schemas.microsoft.com/office/drawing/2014/main" id="{87BEEC81-7A57-5BEF-6907-9FC008DCA429}"/>
              </a:ext>
            </a:extLst>
          </p:cNvPr>
          <p:cNvSpPr txBox="1"/>
          <p:nvPr/>
        </p:nvSpPr>
        <p:spPr>
          <a:xfrm>
            <a:off x="18220845" y="23549584"/>
            <a:ext cx="12264449" cy="553998"/>
          </a:xfrm>
          <a:prstGeom prst="rect">
            <a:avLst/>
          </a:prstGeom>
          <a:solidFill>
            <a:schemeClr val="bg1"/>
          </a:solidFill>
        </p:spPr>
        <p:txBody>
          <a:bodyPr wrap="square" rtlCol="0">
            <a:spAutoFit/>
          </a:bodyPr>
          <a:lstStyle/>
          <a:p>
            <a:pPr algn="ctr"/>
            <a:r>
              <a:rPr lang="en-US" sz="3000" b="1" dirty="0">
                <a:solidFill>
                  <a:srgbClr val="08A0D6"/>
                </a:solidFill>
                <a:latin typeface="Arial" panose="020B0604020202020204" pitchFamily="34" charset="0"/>
                <a:cs typeface="Arial" panose="020B0604020202020204" pitchFamily="34" charset="0"/>
              </a:rPr>
              <a:t>4. Identification of regulatory and conventional Ag-specific T cells</a:t>
            </a:r>
          </a:p>
        </p:txBody>
      </p:sp>
      <p:grpSp>
        <p:nvGrpSpPr>
          <p:cNvPr id="38" name="Group 37">
            <a:extLst>
              <a:ext uri="{FF2B5EF4-FFF2-40B4-BE49-F238E27FC236}">
                <a16:creationId xmlns:a16="http://schemas.microsoft.com/office/drawing/2014/main" id="{79834341-C3F9-666B-2149-DF52662814D6}"/>
              </a:ext>
            </a:extLst>
          </p:cNvPr>
          <p:cNvGrpSpPr/>
          <p:nvPr/>
        </p:nvGrpSpPr>
        <p:grpSpPr>
          <a:xfrm>
            <a:off x="16947815" y="41394482"/>
            <a:ext cx="15436431" cy="2197340"/>
            <a:chOff x="1331609" y="41349653"/>
            <a:chExt cx="15436431" cy="2197340"/>
          </a:xfrm>
        </p:grpSpPr>
        <p:sp>
          <p:nvSpPr>
            <p:cNvPr id="53" name="TextBox 52">
              <a:extLst>
                <a:ext uri="{FF2B5EF4-FFF2-40B4-BE49-F238E27FC236}">
                  <a16:creationId xmlns:a16="http://schemas.microsoft.com/office/drawing/2014/main" id="{219A0FC6-5F32-39C8-6101-09956B6C55E9}"/>
                </a:ext>
              </a:extLst>
            </p:cNvPr>
            <p:cNvSpPr txBox="1"/>
            <p:nvPr/>
          </p:nvSpPr>
          <p:spPr>
            <a:xfrm>
              <a:off x="1331609" y="41349653"/>
              <a:ext cx="3932487" cy="594650"/>
            </a:xfrm>
            <a:prstGeom prst="rect">
              <a:avLst/>
            </a:prstGeom>
            <a:noFill/>
          </p:spPr>
          <p:txBody>
            <a:bodyPr wrap="none" rtlCol="0">
              <a:spAutoFit/>
            </a:bodyPr>
            <a:lstStyle/>
            <a:p>
              <a:r>
                <a:rPr lang="en-US" sz="3264" u="sng" dirty="0">
                  <a:latin typeface="Arial" panose="020B0604020202020204" pitchFamily="34" charset="0"/>
                  <a:cs typeface="Arial" panose="020B0604020202020204" pitchFamily="34" charset="0"/>
                </a:rPr>
                <a:t>Acknowledgements:</a:t>
              </a:r>
            </a:p>
          </p:txBody>
        </p:sp>
        <p:grpSp>
          <p:nvGrpSpPr>
            <p:cNvPr id="250" name="Group 249">
              <a:extLst>
                <a:ext uri="{FF2B5EF4-FFF2-40B4-BE49-F238E27FC236}">
                  <a16:creationId xmlns:a16="http://schemas.microsoft.com/office/drawing/2014/main" id="{4877EE49-FE37-C06E-CF85-1C21AA59E11A}"/>
                </a:ext>
              </a:extLst>
            </p:cNvPr>
            <p:cNvGrpSpPr/>
            <p:nvPr/>
          </p:nvGrpSpPr>
          <p:grpSpPr>
            <a:xfrm>
              <a:off x="5701854" y="41565667"/>
              <a:ext cx="5416996" cy="1962735"/>
              <a:chOff x="5701854" y="41699017"/>
              <a:chExt cx="5416996" cy="1962735"/>
            </a:xfrm>
          </p:grpSpPr>
          <p:sp>
            <p:nvSpPr>
              <p:cNvPr id="55" name="TextBox 54">
                <a:extLst>
                  <a:ext uri="{FF2B5EF4-FFF2-40B4-BE49-F238E27FC236}">
                    <a16:creationId xmlns:a16="http://schemas.microsoft.com/office/drawing/2014/main" id="{EBCFABC9-9CD6-6C56-620D-3846A40D94A3}"/>
                  </a:ext>
                </a:extLst>
              </p:cNvPr>
              <p:cNvSpPr txBox="1"/>
              <p:nvPr/>
            </p:nvSpPr>
            <p:spPr>
              <a:xfrm>
                <a:off x="6069195" y="41699017"/>
                <a:ext cx="4522008"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BRI Center for Interventional Immunology </a:t>
                </a:r>
              </a:p>
            </p:txBody>
          </p:sp>
          <p:sp>
            <p:nvSpPr>
              <p:cNvPr id="56" name="TextBox 55">
                <a:extLst>
                  <a:ext uri="{FF2B5EF4-FFF2-40B4-BE49-F238E27FC236}">
                    <a16:creationId xmlns:a16="http://schemas.microsoft.com/office/drawing/2014/main" id="{EA17BB63-F118-429B-FEB0-382A06AE6E17}"/>
                  </a:ext>
                </a:extLst>
              </p:cNvPr>
              <p:cNvSpPr txBox="1"/>
              <p:nvPr/>
            </p:nvSpPr>
            <p:spPr>
              <a:xfrm>
                <a:off x="5701854" y="42516823"/>
                <a:ext cx="5416996" cy="1144929"/>
              </a:xfrm>
              <a:prstGeom prst="rect">
                <a:avLst/>
              </a:prstGeom>
              <a:noFill/>
            </p:spPr>
            <p:txBody>
              <a:bodyPr wrap="square" rtlCol="0">
                <a:spAutoFit/>
              </a:bodyPr>
              <a:lstStyle/>
              <a:p>
                <a:pPr algn="ctr"/>
                <a:r>
                  <a:rPr lang="en-US" sz="2280" dirty="0">
                    <a:latin typeface="Arial" panose="020B0604020202020204" pitchFamily="34" charset="0"/>
                    <a:cs typeface="Arial" panose="020B0604020202020204" pitchFamily="34" charset="0"/>
                  </a:rPr>
                  <a:t>Kim Varner | Heather White | Jodie Stroud | David Lee | Kassidy Benoscek  Sandra Lord MD | Cate Speake PhD</a:t>
                </a:r>
              </a:p>
            </p:txBody>
          </p:sp>
          <p:cxnSp>
            <p:nvCxnSpPr>
              <p:cNvPr id="50" name="Straight Connector 49">
                <a:extLst>
                  <a:ext uri="{FF2B5EF4-FFF2-40B4-BE49-F238E27FC236}">
                    <a16:creationId xmlns:a16="http://schemas.microsoft.com/office/drawing/2014/main" id="{AFB142AE-E366-C1E3-3C3B-D8B32C739E29}"/>
                  </a:ext>
                </a:extLst>
              </p:cNvPr>
              <p:cNvCxnSpPr>
                <a:cxnSpLocks/>
              </p:cNvCxnSpPr>
              <p:nvPr/>
            </p:nvCxnSpPr>
            <p:spPr>
              <a:xfrm>
                <a:off x="6043379" y="42487560"/>
                <a:ext cx="452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F5F963A5-DAA1-E979-D859-79CD6A13217A}"/>
                </a:ext>
              </a:extLst>
            </p:cNvPr>
            <p:cNvGrpSpPr/>
            <p:nvPr/>
          </p:nvGrpSpPr>
          <p:grpSpPr>
            <a:xfrm>
              <a:off x="11137896" y="41565667"/>
              <a:ext cx="5630144" cy="1611870"/>
              <a:chOff x="11366496" y="41699017"/>
              <a:chExt cx="5630144" cy="1611870"/>
            </a:xfrm>
          </p:grpSpPr>
          <p:sp>
            <p:nvSpPr>
              <p:cNvPr id="49" name="TextBox 48">
                <a:extLst>
                  <a:ext uri="{FF2B5EF4-FFF2-40B4-BE49-F238E27FC236}">
                    <a16:creationId xmlns:a16="http://schemas.microsoft.com/office/drawing/2014/main" id="{A0509672-DFBB-3DC7-8ECA-1A19CA1F93A2}"/>
                  </a:ext>
                </a:extLst>
              </p:cNvPr>
              <p:cNvSpPr txBox="1"/>
              <p:nvPr/>
            </p:nvSpPr>
            <p:spPr>
              <a:xfrm>
                <a:off x="11552933" y="41699017"/>
                <a:ext cx="5281806"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BRI Genomics Core Laboratory</a:t>
                </a:r>
              </a:p>
              <a:p>
                <a:pPr algn="ctr"/>
                <a:r>
                  <a:rPr lang="en-US" sz="2400" dirty="0">
                    <a:latin typeface="Arial" panose="020B0604020202020204" pitchFamily="34" charset="0"/>
                    <a:cs typeface="Arial" panose="020B0604020202020204" pitchFamily="34" charset="0"/>
                  </a:rPr>
                  <a:t>Center for Systems Immunology</a:t>
                </a:r>
              </a:p>
            </p:txBody>
          </p:sp>
          <p:sp>
            <p:nvSpPr>
              <p:cNvPr id="75" name="TextBox 74">
                <a:extLst>
                  <a:ext uri="{FF2B5EF4-FFF2-40B4-BE49-F238E27FC236}">
                    <a16:creationId xmlns:a16="http://schemas.microsoft.com/office/drawing/2014/main" id="{6E5A62D7-7F4C-EEA4-2C51-B1EE47F91B08}"/>
                  </a:ext>
                </a:extLst>
              </p:cNvPr>
              <p:cNvSpPr txBox="1"/>
              <p:nvPr/>
            </p:nvSpPr>
            <p:spPr>
              <a:xfrm>
                <a:off x="11366496" y="42516823"/>
                <a:ext cx="5630144" cy="794064"/>
              </a:xfrm>
              <a:prstGeom prst="rect">
                <a:avLst/>
              </a:prstGeom>
              <a:noFill/>
            </p:spPr>
            <p:txBody>
              <a:bodyPr wrap="square" rtlCol="0">
                <a:spAutoFit/>
              </a:bodyPr>
              <a:lstStyle/>
              <a:p>
                <a:pPr algn="ctr"/>
                <a:r>
                  <a:rPr lang="en-US" sz="2280" dirty="0">
                    <a:latin typeface="Arial" panose="020B0604020202020204" pitchFamily="34" charset="0"/>
                    <a:cs typeface="Arial" panose="020B0604020202020204" pitchFamily="34" charset="0"/>
                  </a:rPr>
                  <a:t>Kimberly O’Brien | Quynh-Anh Nguyen Jeffry </a:t>
                </a:r>
                <a:r>
                  <a:rPr lang="en-US" sz="2280" dirty="0" err="1">
                    <a:latin typeface="Arial" panose="020B0604020202020204" pitchFamily="34" charset="0"/>
                    <a:cs typeface="Arial" panose="020B0604020202020204" pitchFamily="34" charset="0"/>
                  </a:rPr>
                  <a:t>Yaplee</a:t>
                </a:r>
                <a:r>
                  <a:rPr lang="en-US" sz="2280" dirty="0">
                    <a:latin typeface="Arial" panose="020B0604020202020204" pitchFamily="34" charset="0"/>
                    <a:cs typeface="Arial" panose="020B0604020202020204" pitchFamily="34" charset="0"/>
                  </a:rPr>
                  <a:t> | Vivian Gersuk PhD</a:t>
                </a:r>
              </a:p>
            </p:txBody>
          </p:sp>
          <p:cxnSp>
            <p:nvCxnSpPr>
              <p:cNvPr id="76" name="Straight Connector 75">
                <a:extLst>
                  <a:ext uri="{FF2B5EF4-FFF2-40B4-BE49-F238E27FC236}">
                    <a16:creationId xmlns:a16="http://schemas.microsoft.com/office/drawing/2014/main" id="{0F6BD1D8-DAEE-EC22-57DD-5C8AB0B67BB9}"/>
                  </a:ext>
                </a:extLst>
              </p:cNvPr>
              <p:cNvCxnSpPr>
                <a:cxnSpLocks/>
              </p:cNvCxnSpPr>
              <p:nvPr/>
            </p:nvCxnSpPr>
            <p:spPr>
              <a:xfrm>
                <a:off x="11935481" y="42487560"/>
                <a:ext cx="452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79" name="Picture 78">
              <a:extLst>
                <a:ext uri="{FF2B5EF4-FFF2-40B4-BE49-F238E27FC236}">
                  <a16:creationId xmlns:a16="http://schemas.microsoft.com/office/drawing/2014/main" id="{191554CC-B5BA-62C2-11C2-24AA1CFDB049}"/>
                </a:ext>
              </a:extLst>
            </p:cNvPr>
            <p:cNvPicPr>
              <a:picLocks noChangeAspect="1"/>
            </p:cNvPicPr>
            <p:nvPr/>
          </p:nvPicPr>
          <p:blipFill>
            <a:blip r:embed="rId10"/>
            <a:stretch>
              <a:fillRect/>
            </a:stretch>
          </p:blipFill>
          <p:spPr>
            <a:xfrm>
              <a:off x="1614274" y="42068349"/>
              <a:ext cx="3229671" cy="1478644"/>
            </a:xfrm>
            <a:prstGeom prst="rect">
              <a:avLst/>
            </a:prstGeom>
          </p:spPr>
        </p:pic>
      </p:grpSp>
      <p:pic>
        <p:nvPicPr>
          <p:cNvPr id="380" name="Picture 379">
            <a:extLst>
              <a:ext uri="{FF2B5EF4-FFF2-40B4-BE49-F238E27FC236}">
                <a16:creationId xmlns:a16="http://schemas.microsoft.com/office/drawing/2014/main" id="{FD56185D-66AD-4CB4-9D88-0673E22C531B}"/>
              </a:ext>
            </a:extLst>
          </p:cNvPr>
          <p:cNvPicPr>
            <a:picLocks noChangeAspect="1"/>
          </p:cNvPicPr>
          <p:nvPr/>
        </p:nvPicPr>
        <p:blipFill>
          <a:blip r:embed="rId11"/>
          <a:srcRect t="1646" r="5450"/>
          <a:stretch/>
        </p:blipFill>
        <p:spPr>
          <a:xfrm>
            <a:off x="1941662" y="16142095"/>
            <a:ext cx="13250604" cy="8844877"/>
          </a:xfrm>
          <a:prstGeom prst="rect">
            <a:avLst/>
          </a:prstGeom>
        </p:spPr>
      </p:pic>
      <p:sp>
        <p:nvSpPr>
          <p:cNvPr id="392" name="Rectangle 391">
            <a:extLst>
              <a:ext uri="{FF2B5EF4-FFF2-40B4-BE49-F238E27FC236}">
                <a16:creationId xmlns:a16="http://schemas.microsoft.com/office/drawing/2014/main" id="{1DB1A240-D603-547D-ADD5-19EBA44C14D3}"/>
              </a:ext>
            </a:extLst>
          </p:cNvPr>
          <p:cNvSpPr/>
          <p:nvPr/>
        </p:nvSpPr>
        <p:spPr>
          <a:xfrm>
            <a:off x="0" y="32450237"/>
            <a:ext cx="914400" cy="5943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Rectangle 392">
            <a:extLst>
              <a:ext uri="{FF2B5EF4-FFF2-40B4-BE49-F238E27FC236}">
                <a16:creationId xmlns:a16="http://schemas.microsoft.com/office/drawing/2014/main" id="{ADAB5319-68AD-255A-07BC-1A2DBD36AAA5}"/>
              </a:ext>
            </a:extLst>
          </p:cNvPr>
          <p:cNvSpPr/>
          <p:nvPr/>
        </p:nvSpPr>
        <p:spPr>
          <a:xfrm>
            <a:off x="4939287" y="12447272"/>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Rectangle 394">
            <a:extLst>
              <a:ext uri="{FF2B5EF4-FFF2-40B4-BE49-F238E27FC236}">
                <a16:creationId xmlns:a16="http://schemas.microsoft.com/office/drawing/2014/main" id="{6B956748-5B0D-79E2-9316-68CAFB606930}"/>
              </a:ext>
            </a:extLst>
          </p:cNvPr>
          <p:cNvSpPr/>
          <p:nvPr/>
        </p:nvSpPr>
        <p:spPr>
          <a:xfrm>
            <a:off x="16230600" y="6391099"/>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a:extLst>
              <a:ext uri="{FF2B5EF4-FFF2-40B4-BE49-F238E27FC236}">
                <a16:creationId xmlns:a16="http://schemas.microsoft.com/office/drawing/2014/main" id="{DA784EE6-A769-2B54-4C6C-D39C089FDDF3}"/>
              </a:ext>
            </a:extLst>
          </p:cNvPr>
          <p:cNvPicPr>
            <a:picLocks noChangeAspect="1"/>
          </p:cNvPicPr>
          <p:nvPr/>
        </p:nvPicPr>
        <p:blipFill>
          <a:blip r:embed="rId12"/>
          <a:stretch>
            <a:fillRect/>
          </a:stretch>
        </p:blipFill>
        <p:spPr>
          <a:xfrm>
            <a:off x="1063775" y="2572521"/>
            <a:ext cx="2539093" cy="1322614"/>
          </a:xfrm>
          <a:prstGeom prst="rect">
            <a:avLst/>
          </a:prstGeom>
        </p:spPr>
      </p:pic>
      <p:sp>
        <p:nvSpPr>
          <p:cNvPr id="396" name="Rectangle 395">
            <a:extLst>
              <a:ext uri="{FF2B5EF4-FFF2-40B4-BE49-F238E27FC236}">
                <a16:creationId xmlns:a16="http://schemas.microsoft.com/office/drawing/2014/main" id="{454573EF-0CBE-DEB8-59B6-FFFC5E9DDB67}"/>
              </a:ext>
            </a:extLst>
          </p:cNvPr>
          <p:cNvSpPr/>
          <p:nvPr/>
        </p:nvSpPr>
        <p:spPr>
          <a:xfrm>
            <a:off x="14406834" y="4047483"/>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Rectangle 397">
            <a:extLst>
              <a:ext uri="{FF2B5EF4-FFF2-40B4-BE49-F238E27FC236}">
                <a16:creationId xmlns:a16="http://schemas.microsoft.com/office/drawing/2014/main" id="{351D1FB9-EF4E-5256-F239-D7A5C0BEA7B0}"/>
              </a:ext>
            </a:extLst>
          </p:cNvPr>
          <p:cNvSpPr/>
          <p:nvPr/>
        </p:nvSpPr>
        <p:spPr>
          <a:xfrm>
            <a:off x="-4235" y="3985908"/>
            <a:ext cx="6858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Rectangle 399">
            <a:extLst>
              <a:ext uri="{FF2B5EF4-FFF2-40B4-BE49-F238E27FC236}">
                <a16:creationId xmlns:a16="http://schemas.microsoft.com/office/drawing/2014/main" id="{57F4D226-9B63-BBD2-CFDD-194F28C7B6CA}"/>
              </a:ext>
            </a:extLst>
          </p:cNvPr>
          <p:cNvSpPr/>
          <p:nvPr/>
        </p:nvSpPr>
        <p:spPr>
          <a:xfrm>
            <a:off x="913744" y="1285734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ectangle 401">
            <a:extLst>
              <a:ext uri="{FF2B5EF4-FFF2-40B4-BE49-F238E27FC236}">
                <a16:creationId xmlns:a16="http://schemas.microsoft.com/office/drawing/2014/main" id="{A6C8F921-45A2-D883-E1F8-26368AC14201}"/>
              </a:ext>
            </a:extLst>
          </p:cNvPr>
          <p:cNvSpPr/>
          <p:nvPr/>
        </p:nvSpPr>
        <p:spPr>
          <a:xfrm>
            <a:off x="913744" y="449702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ectangle 402">
            <a:extLst>
              <a:ext uri="{FF2B5EF4-FFF2-40B4-BE49-F238E27FC236}">
                <a16:creationId xmlns:a16="http://schemas.microsoft.com/office/drawing/2014/main" id="{D239B67C-4ACF-3A0B-41CB-B512BEC86DCC}"/>
              </a:ext>
            </a:extLst>
          </p:cNvPr>
          <p:cNvSpPr/>
          <p:nvPr/>
        </p:nvSpPr>
        <p:spPr>
          <a:xfrm>
            <a:off x="15779447" y="449702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Rectangle 403">
            <a:extLst>
              <a:ext uri="{FF2B5EF4-FFF2-40B4-BE49-F238E27FC236}">
                <a16:creationId xmlns:a16="http://schemas.microsoft.com/office/drawing/2014/main" id="{2AD69A6D-03C4-3FF5-D5D3-4BFC35CB04AE}"/>
              </a:ext>
            </a:extLst>
          </p:cNvPr>
          <p:cNvSpPr/>
          <p:nvPr/>
        </p:nvSpPr>
        <p:spPr>
          <a:xfrm>
            <a:off x="10790934" y="12428126"/>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Rectangle 404">
            <a:extLst>
              <a:ext uri="{FF2B5EF4-FFF2-40B4-BE49-F238E27FC236}">
                <a16:creationId xmlns:a16="http://schemas.microsoft.com/office/drawing/2014/main" id="{8DD2BDC8-5350-90E2-67C5-FA886A869033}"/>
              </a:ext>
            </a:extLst>
          </p:cNvPr>
          <p:cNvSpPr/>
          <p:nvPr/>
        </p:nvSpPr>
        <p:spPr>
          <a:xfrm>
            <a:off x="0" y="14106891"/>
            <a:ext cx="914400" cy="5943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Rectangle 405">
            <a:extLst>
              <a:ext uri="{FF2B5EF4-FFF2-40B4-BE49-F238E27FC236}">
                <a16:creationId xmlns:a16="http://schemas.microsoft.com/office/drawing/2014/main" id="{D5FBAB8A-75FE-EAD4-E614-A8F99E18B33E}"/>
              </a:ext>
            </a:extLst>
          </p:cNvPr>
          <p:cNvSpPr/>
          <p:nvPr/>
        </p:nvSpPr>
        <p:spPr>
          <a:xfrm>
            <a:off x="15776980" y="12883727"/>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6" name="Group 435">
            <a:extLst>
              <a:ext uri="{FF2B5EF4-FFF2-40B4-BE49-F238E27FC236}">
                <a16:creationId xmlns:a16="http://schemas.microsoft.com/office/drawing/2014/main" id="{3AB21B75-AC8B-76D2-29E6-610BC07684AB}"/>
              </a:ext>
            </a:extLst>
          </p:cNvPr>
          <p:cNvGrpSpPr/>
          <p:nvPr/>
        </p:nvGrpSpPr>
        <p:grpSpPr>
          <a:xfrm>
            <a:off x="4413799" y="27069923"/>
            <a:ext cx="1958518" cy="1626500"/>
            <a:chOff x="4553997" y="29060218"/>
            <a:chExt cx="1958518" cy="1626500"/>
          </a:xfrm>
        </p:grpSpPr>
        <p:pic>
          <p:nvPicPr>
            <p:cNvPr id="419" name="Picture 418" descr="A close-up of several colorful molecules&#10;&#10;Description automatically generated">
              <a:extLst>
                <a:ext uri="{FF2B5EF4-FFF2-40B4-BE49-F238E27FC236}">
                  <a16:creationId xmlns:a16="http://schemas.microsoft.com/office/drawing/2014/main" id="{E0579DE7-C955-F312-B5E8-E0735B595C3F}"/>
                </a:ext>
              </a:extLst>
            </p:cNvPr>
            <p:cNvPicPr>
              <a:picLocks noChangeAspect="1"/>
            </p:cNvPicPr>
            <p:nvPr/>
          </p:nvPicPr>
          <p:blipFill>
            <a:blip r:embed="rId13">
              <a:extLst>
                <a:ext uri="{28A0092B-C50C-407E-A947-70E740481C1C}">
                  <a14:useLocalDpi xmlns:a14="http://schemas.microsoft.com/office/drawing/2010/main" val="0"/>
                </a:ext>
              </a:extLst>
            </a:blip>
            <a:srcRect r="51148"/>
            <a:stretch/>
          </p:blipFill>
          <p:spPr>
            <a:xfrm>
              <a:off x="4558168" y="29086518"/>
              <a:ext cx="1954347" cy="1600200"/>
            </a:xfrm>
            <a:prstGeom prst="rect">
              <a:avLst/>
            </a:prstGeom>
          </p:spPr>
        </p:pic>
        <p:sp>
          <p:nvSpPr>
            <p:cNvPr id="420" name="Rectangle 419">
              <a:extLst>
                <a:ext uri="{FF2B5EF4-FFF2-40B4-BE49-F238E27FC236}">
                  <a16:creationId xmlns:a16="http://schemas.microsoft.com/office/drawing/2014/main" id="{AC0CFE18-BBDD-4C75-0CC2-9C35A41B80D1}"/>
                </a:ext>
              </a:extLst>
            </p:cNvPr>
            <p:cNvSpPr/>
            <p:nvPr/>
          </p:nvSpPr>
          <p:spPr>
            <a:xfrm>
              <a:off x="4553997" y="29060218"/>
              <a:ext cx="185225" cy="1926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4" name="Picture 423" descr="A colorful circular object with black lines&#10;&#10;Description automatically generated">
            <a:extLst>
              <a:ext uri="{FF2B5EF4-FFF2-40B4-BE49-F238E27FC236}">
                <a16:creationId xmlns:a16="http://schemas.microsoft.com/office/drawing/2014/main" id="{D98FDEE8-5536-3540-38DD-4D57315DF8D6}"/>
              </a:ext>
            </a:extLst>
          </p:cNvPr>
          <p:cNvPicPr>
            <a:picLocks noChangeAspect="1"/>
          </p:cNvPicPr>
          <p:nvPr/>
        </p:nvPicPr>
        <p:blipFill>
          <a:blip r:embed="rId14">
            <a:extLst>
              <a:ext uri="{28A0092B-C50C-407E-A947-70E740481C1C}">
                <a14:useLocalDpi xmlns:a14="http://schemas.microsoft.com/office/drawing/2010/main" val="0"/>
              </a:ext>
            </a:extLst>
          </a:blip>
          <a:srcRect l="12851" t="10231" r="11787" b="9146"/>
          <a:stretch/>
        </p:blipFill>
        <p:spPr>
          <a:xfrm>
            <a:off x="13442477" y="27083073"/>
            <a:ext cx="1614871" cy="1600200"/>
          </a:xfrm>
          <a:prstGeom prst="rect">
            <a:avLst/>
          </a:prstGeom>
        </p:spPr>
      </p:pic>
      <p:grpSp>
        <p:nvGrpSpPr>
          <p:cNvPr id="435" name="Group 434">
            <a:extLst>
              <a:ext uri="{FF2B5EF4-FFF2-40B4-BE49-F238E27FC236}">
                <a16:creationId xmlns:a16="http://schemas.microsoft.com/office/drawing/2014/main" id="{C9D891C6-33A9-9592-83F3-3BF4D6F4AC59}"/>
              </a:ext>
            </a:extLst>
          </p:cNvPr>
          <p:cNvGrpSpPr/>
          <p:nvPr/>
        </p:nvGrpSpPr>
        <p:grpSpPr>
          <a:xfrm>
            <a:off x="1419901" y="25666098"/>
            <a:ext cx="2235504" cy="957633"/>
            <a:chOff x="1331971" y="26567481"/>
            <a:chExt cx="2235504" cy="957633"/>
          </a:xfrm>
        </p:grpSpPr>
        <p:sp>
          <p:nvSpPr>
            <p:cNvPr id="215" name="TextBox 214">
              <a:extLst>
                <a:ext uri="{FF2B5EF4-FFF2-40B4-BE49-F238E27FC236}">
                  <a16:creationId xmlns:a16="http://schemas.microsoft.com/office/drawing/2014/main" id="{48F57A5B-13D0-A590-D220-E6F5A05D4756}"/>
                </a:ext>
              </a:extLst>
            </p:cNvPr>
            <p:cNvSpPr txBox="1"/>
            <p:nvPr/>
          </p:nvSpPr>
          <p:spPr>
            <a:xfrm>
              <a:off x="1534955" y="26657629"/>
              <a:ext cx="1829537" cy="707886"/>
            </a:xfrm>
            <a:prstGeom prst="rect">
              <a:avLst/>
            </a:prstGeom>
            <a:noFill/>
            <a:ln w="25400" cap="rnd">
              <a:noFill/>
            </a:ln>
          </p:spPr>
          <p:txBody>
            <a:bodyPr wrap="square" rtlCol="0">
              <a:spAutoFit/>
            </a:bodyPr>
            <a:lstStyle/>
            <a:p>
              <a:pPr algn="ctr"/>
              <a:r>
                <a:rPr lang="en-US" sz="2000" dirty="0">
                  <a:latin typeface="Arial" panose="020B0604020202020204" pitchFamily="34" charset="0"/>
                  <a:cs typeface="Arial" panose="020B0604020202020204" pitchFamily="34" charset="0"/>
                </a:rPr>
                <a:t>Hashtag demultiplexing</a:t>
              </a:r>
            </a:p>
          </p:txBody>
        </p:sp>
        <p:sp>
          <p:nvSpPr>
            <p:cNvPr id="426" name="Oval 425">
              <a:extLst>
                <a:ext uri="{FF2B5EF4-FFF2-40B4-BE49-F238E27FC236}">
                  <a16:creationId xmlns:a16="http://schemas.microsoft.com/office/drawing/2014/main" id="{79FBE53E-544B-925B-29EE-37A0B2C721BB}"/>
                </a:ext>
              </a:extLst>
            </p:cNvPr>
            <p:cNvSpPr/>
            <p:nvPr/>
          </p:nvSpPr>
          <p:spPr>
            <a:xfrm>
              <a:off x="1331971" y="26567481"/>
              <a:ext cx="2235504" cy="957633"/>
            </a:xfrm>
            <a:prstGeom prst="ellipse">
              <a:avLst/>
            </a:prstGeom>
            <a:noFill/>
            <a:ln w="38100">
              <a:solidFill>
                <a:srgbClr val="009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4" name="Group 433">
            <a:extLst>
              <a:ext uri="{FF2B5EF4-FFF2-40B4-BE49-F238E27FC236}">
                <a16:creationId xmlns:a16="http://schemas.microsoft.com/office/drawing/2014/main" id="{F4DA746B-B9FB-DE54-CBCF-24E953D35509}"/>
              </a:ext>
            </a:extLst>
          </p:cNvPr>
          <p:cNvGrpSpPr/>
          <p:nvPr/>
        </p:nvGrpSpPr>
        <p:grpSpPr>
          <a:xfrm>
            <a:off x="4536149" y="25666098"/>
            <a:ext cx="1664893" cy="957632"/>
            <a:chOff x="4571474" y="26543816"/>
            <a:chExt cx="1664893" cy="957632"/>
          </a:xfrm>
        </p:grpSpPr>
        <p:sp>
          <p:nvSpPr>
            <p:cNvPr id="216" name="TextBox 215">
              <a:extLst>
                <a:ext uri="{FF2B5EF4-FFF2-40B4-BE49-F238E27FC236}">
                  <a16:creationId xmlns:a16="http://schemas.microsoft.com/office/drawing/2014/main" id="{B9D4CA64-6567-182D-5ACA-F3D9881A9C22}"/>
                </a:ext>
              </a:extLst>
            </p:cNvPr>
            <p:cNvSpPr txBox="1"/>
            <p:nvPr/>
          </p:nvSpPr>
          <p:spPr>
            <a:xfrm>
              <a:off x="4672191" y="26633964"/>
              <a:ext cx="1463458" cy="707886"/>
            </a:xfrm>
            <a:prstGeom prst="rect">
              <a:avLst/>
            </a:prstGeom>
            <a:noFill/>
            <a:ln w="25400" cap="rnd">
              <a:noFill/>
            </a:ln>
          </p:spPr>
          <p:txBody>
            <a:bodyPr wrap="square" rtlCol="0">
              <a:spAutoFit/>
            </a:bodyPr>
            <a:lstStyle/>
            <a:p>
              <a:pPr algn="ctr"/>
              <a:r>
                <a:rPr lang="en-US" sz="2000" dirty="0">
                  <a:latin typeface="Arial" panose="020B0604020202020204" pitchFamily="34" charset="0"/>
                  <a:cs typeface="Arial" panose="020B0604020202020204" pitchFamily="34" charset="0"/>
                </a:rPr>
                <a:t>TCR accounting</a:t>
              </a:r>
            </a:p>
          </p:txBody>
        </p:sp>
        <p:sp>
          <p:nvSpPr>
            <p:cNvPr id="427" name="Oval 426">
              <a:extLst>
                <a:ext uri="{FF2B5EF4-FFF2-40B4-BE49-F238E27FC236}">
                  <a16:creationId xmlns:a16="http://schemas.microsoft.com/office/drawing/2014/main" id="{05B24F5D-AC36-E565-7ED3-5B4A14777481}"/>
                </a:ext>
              </a:extLst>
            </p:cNvPr>
            <p:cNvSpPr/>
            <p:nvPr/>
          </p:nvSpPr>
          <p:spPr>
            <a:xfrm>
              <a:off x="4571474" y="26543816"/>
              <a:ext cx="1664893" cy="957632"/>
            </a:xfrm>
            <a:prstGeom prst="ellipse">
              <a:avLst/>
            </a:prstGeom>
            <a:noFill/>
            <a:ln w="38100">
              <a:solidFill>
                <a:srgbClr val="009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3" name="Group 432">
            <a:extLst>
              <a:ext uri="{FF2B5EF4-FFF2-40B4-BE49-F238E27FC236}">
                <a16:creationId xmlns:a16="http://schemas.microsoft.com/office/drawing/2014/main" id="{61E8465D-D708-8128-5A2E-7B358C5F824C}"/>
              </a:ext>
            </a:extLst>
          </p:cNvPr>
          <p:cNvGrpSpPr/>
          <p:nvPr/>
        </p:nvGrpSpPr>
        <p:grpSpPr>
          <a:xfrm>
            <a:off x="7081786" y="25666098"/>
            <a:ext cx="1664893" cy="957633"/>
            <a:chOff x="7248184" y="26515319"/>
            <a:chExt cx="1664893" cy="957633"/>
          </a:xfrm>
        </p:grpSpPr>
        <p:sp>
          <p:nvSpPr>
            <p:cNvPr id="240" name="TextBox 239">
              <a:extLst>
                <a:ext uri="{FF2B5EF4-FFF2-40B4-BE49-F238E27FC236}">
                  <a16:creationId xmlns:a16="http://schemas.microsoft.com/office/drawing/2014/main" id="{ED7A37E9-9F1C-5F8C-CB0E-BD85C7EF2BD5}"/>
                </a:ext>
              </a:extLst>
            </p:cNvPr>
            <p:cNvSpPr txBox="1"/>
            <p:nvPr/>
          </p:nvSpPr>
          <p:spPr>
            <a:xfrm>
              <a:off x="7364076" y="26640192"/>
              <a:ext cx="1433109" cy="707886"/>
            </a:xfrm>
            <a:prstGeom prst="rect">
              <a:avLst/>
            </a:prstGeom>
            <a:noFill/>
            <a:ln w="25400" cap="rnd">
              <a:noFill/>
            </a:ln>
          </p:spPr>
          <p:txBody>
            <a:bodyPr wrap="square" rtlCol="0">
              <a:spAutoFit/>
            </a:bodyPr>
            <a:lstStyle/>
            <a:p>
              <a:pPr algn="ctr"/>
              <a:r>
                <a:rPr lang="en-US" sz="2000" dirty="0">
                  <a:latin typeface="Arial" panose="020B0604020202020204" pitchFamily="34" charset="0"/>
                  <a:cs typeface="Arial" panose="020B0604020202020204" pitchFamily="34" charset="0"/>
                </a:rPr>
                <a:t>scRNAseq processing</a:t>
              </a:r>
            </a:p>
          </p:txBody>
        </p:sp>
        <p:sp>
          <p:nvSpPr>
            <p:cNvPr id="428" name="Oval 427">
              <a:extLst>
                <a:ext uri="{FF2B5EF4-FFF2-40B4-BE49-F238E27FC236}">
                  <a16:creationId xmlns:a16="http://schemas.microsoft.com/office/drawing/2014/main" id="{C1AAD47E-DCB7-EC8B-AA0C-D62D2E9C44A3}"/>
                </a:ext>
              </a:extLst>
            </p:cNvPr>
            <p:cNvSpPr/>
            <p:nvPr/>
          </p:nvSpPr>
          <p:spPr>
            <a:xfrm>
              <a:off x="7248184" y="26515319"/>
              <a:ext cx="1664893" cy="957633"/>
            </a:xfrm>
            <a:prstGeom prst="ellipse">
              <a:avLst/>
            </a:prstGeom>
            <a:noFill/>
            <a:ln w="38100">
              <a:solidFill>
                <a:srgbClr val="009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7E842585-1603-99F9-F2A4-3E894696B2DF}"/>
              </a:ext>
            </a:extLst>
          </p:cNvPr>
          <p:cNvSpPr txBox="1"/>
          <p:nvPr/>
        </p:nvSpPr>
        <p:spPr>
          <a:xfrm>
            <a:off x="22293807" y="15960453"/>
            <a:ext cx="3879273" cy="553998"/>
          </a:xfrm>
          <a:prstGeom prst="rect">
            <a:avLst/>
          </a:prstGeom>
          <a:solidFill>
            <a:schemeClr val="bg1"/>
          </a:solidFill>
        </p:spPr>
        <p:txBody>
          <a:bodyPr wrap="square" rtlCol="0">
            <a:spAutoFit/>
          </a:bodyPr>
          <a:lstStyle/>
          <a:p>
            <a:pPr algn="ctr"/>
            <a:r>
              <a:rPr lang="en-US" sz="3000" b="1" dirty="0">
                <a:solidFill>
                  <a:srgbClr val="08A0D6"/>
                </a:solidFill>
                <a:latin typeface="Arial" panose="020B0604020202020204" pitchFamily="34" charset="0"/>
                <a:cs typeface="Arial" panose="020B0604020202020204" pitchFamily="34" charset="0"/>
              </a:rPr>
              <a:t>3. scRNAseq results</a:t>
            </a:r>
            <a:endParaRPr lang="en-US" sz="3000" b="1" dirty="0">
              <a:solidFill>
                <a:srgbClr val="FF0000"/>
              </a:solidFill>
              <a:latin typeface="Arial" panose="020B0604020202020204" pitchFamily="34" charset="0"/>
              <a:cs typeface="Arial" panose="020B0604020202020204" pitchFamily="34" charset="0"/>
            </a:endParaRPr>
          </a:p>
        </p:txBody>
      </p:sp>
      <p:grpSp>
        <p:nvGrpSpPr>
          <p:cNvPr id="432" name="Group 431">
            <a:extLst>
              <a:ext uri="{FF2B5EF4-FFF2-40B4-BE49-F238E27FC236}">
                <a16:creationId xmlns:a16="http://schemas.microsoft.com/office/drawing/2014/main" id="{B4A08A22-9F97-2C9C-55F5-10E85C13CF2F}"/>
              </a:ext>
            </a:extLst>
          </p:cNvPr>
          <p:cNvGrpSpPr/>
          <p:nvPr/>
        </p:nvGrpSpPr>
        <p:grpSpPr>
          <a:xfrm>
            <a:off x="9627423" y="25334739"/>
            <a:ext cx="2405565" cy="1620351"/>
            <a:chOff x="9572729" y="26199440"/>
            <a:chExt cx="2405565" cy="1620351"/>
          </a:xfrm>
        </p:grpSpPr>
        <p:sp>
          <p:nvSpPr>
            <p:cNvPr id="410" name="TextBox 409">
              <a:extLst>
                <a:ext uri="{FF2B5EF4-FFF2-40B4-BE49-F238E27FC236}">
                  <a16:creationId xmlns:a16="http://schemas.microsoft.com/office/drawing/2014/main" id="{D49B64B2-3B91-0CCD-C392-90FF5085F9BA}"/>
                </a:ext>
              </a:extLst>
            </p:cNvPr>
            <p:cNvSpPr txBox="1"/>
            <p:nvPr/>
          </p:nvSpPr>
          <p:spPr>
            <a:xfrm>
              <a:off x="9999490" y="26347896"/>
              <a:ext cx="1976753" cy="1323439"/>
            </a:xfrm>
            <a:prstGeom prst="rect">
              <a:avLst/>
            </a:prstGeom>
            <a:noFill/>
            <a:ln w="25400" cap="rnd">
              <a:noFill/>
            </a:ln>
          </p:spPr>
          <p:txBody>
            <a:bodyPr wrap="square" rtlCol="0">
              <a:spAutoFit/>
            </a:bodyPr>
            <a:lstStyle/>
            <a:p>
              <a:r>
                <a:rPr lang="en-US" sz="2000" dirty="0">
                  <a:latin typeface="Arial" panose="020B0604020202020204" pitchFamily="34" charset="0"/>
                  <a:cs typeface="Arial" panose="020B0604020202020204" pitchFamily="34" charset="0"/>
                </a:rPr>
                <a:t>Cell calling</a:t>
              </a:r>
            </a:p>
            <a:p>
              <a:r>
                <a:rPr lang="en-US" sz="2000" dirty="0">
                  <a:latin typeface="Arial" panose="020B0604020202020204" pitchFamily="34" charset="0"/>
                  <a:cs typeface="Arial" panose="020B0604020202020204" pitchFamily="34" charset="0"/>
                </a:rPr>
                <a:t>-FB ‘gating’</a:t>
              </a:r>
            </a:p>
            <a:p>
              <a:r>
                <a:rPr lang="en-US" sz="2000" dirty="0">
                  <a:latin typeface="Arial" panose="020B0604020202020204" pitchFamily="34" charset="0"/>
                  <a:cs typeface="Arial" panose="020B0604020202020204" pitchFamily="34" charset="0"/>
                </a:rPr>
                <a:t>-RNA signature</a:t>
              </a:r>
            </a:p>
            <a:p>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CellTypist</a:t>
              </a:r>
              <a:endParaRPr lang="en-US" sz="2000" dirty="0">
                <a:latin typeface="Arial" panose="020B0604020202020204" pitchFamily="34" charset="0"/>
                <a:cs typeface="Arial" panose="020B0604020202020204" pitchFamily="34" charset="0"/>
              </a:endParaRPr>
            </a:p>
          </p:txBody>
        </p:sp>
        <p:sp>
          <p:nvSpPr>
            <p:cNvPr id="429" name="Oval 428">
              <a:extLst>
                <a:ext uri="{FF2B5EF4-FFF2-40B4-BE49-F238E27FC236}">
                  <a16:creationId xmlns:a16="http://schemas.microsoft.com/office/drawing/2014/main" id="{D9EB11F9-D74B-7101-93F8-6064F1BF3464}"/>
                </a:ext>
              </a:extLst>
            </p:cNvPr>
            <p:cNvSpPr/>
            <p:nvPr/>
          </p:nvSpPr>
          <p:spPr>
            <a:xfrm>
              <a:off x="9572729" y="26199440"/>
              <a:ext cx="2405565" cy="1620351"/>
            </a:xfrm>
            <a:prstGeom prst="ellipse">
              <a:avLst/>
            </a:prstGeom>
            <a:noFill/>
            <a:ln w="38100">
              <a:solidFill>
                <a:srgbClr val="009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1" name="Group 430">
            <a:extLst>
              <a:ext uri="{FF2B5EF4-FFF2-40B4-BE49-F238E27FC236}">
                <a16:creationId xmlns:a16="http://schemas.microsoft.com/office/drawing/2014/main" id="{E76CE575-D7D3-B73B-C2F8-DEC75523639D}"/>
              </a:ext>
            </a:extLst>
          </p:cNvPr>
          <p:cNvGrpSpPr/>
          <p:nvPr/>
        </p:nvGrpSpPr>
        <p:grpSpPr>
          <a:xfrm>
            <a:off x="12913732" y="25309867"/>
            <a:ext cx="2672362" cy="1670094"/>
            <a:chOff x="12913732" y="26179160"/>
            <a:chExt cx="2672362" cy="1670094"/>
          </a:xfrm>
        </p:grpSpPr>
        <p:sp>
          <p:nvSpPr>
            <p:cNvPr id="315" name="TextBox 314">
              <a:extLst>
                <a:ext uri="{FF2B5EF4-FFF2-40B4-BE49-F238E27FC236}">
                  <a16:creationId xmlns:a16="http://schemas.microsoft.com/office/drawing/2014/main" id="{208995C1-8547-DF15-0B90-3851BD36D62F}"/>
                </a:ext>
              </a:extLst>
            </p:cNvPr>
            <p:cNvSpPr txBox="1"/>
            <p:nvPr/>
          </p:nvSpPr>
          <p:spPr>
            <a:xfrm>
              <a:off x="13247467" y="26317101"/>
              <a:ext cx="2093370" cy="1323439"/>
            </a:xfrm>
            <a:prstGeom prst="rect">
              <a:avLst/>
            </a:prstGeom>
            <a:noFill/>
            <a:ln w="25400" cap="rnd">
              <a:noFill/>
            </a:ln>
          </p:spPr>
          <p:txBody>
            <a:bodyPr wrap="square" rtlCol="0">
              <a:spAutoFit/>
            </a:bodyPr>
            <a:lstStyle/>
            <a:p>
              <a:pPr algn="ctr"/>
              <a:r>
                <a:rPr lang="en-US" sz="2000" dirty="0">
                  <a:latin typeface="Arial" panose="020B0604020202020204" pitchFamily="34" charset="0"/>
                  <a:cs typeface="Arial" panose="020B0604020202020204" pitchFamily="34" charset="0"/>
                </a:rPr>
                <a:t>Treg + </a:t>
              </a:r>
              <a:r>
                <a:rPr lang="en-US" sz="2000" dirty="0" err="1">
                  <a:latin typeface="Arial" panose="020B0604020202020204" pitchFamily="34" charset="0"/>
                  <a:cs typeface="Arial" panose="020B0604020202020204" pitchFamily="34" charset="0"/>
                </a:rPr>
                <a:t>Tconv</a:t>
              </a:r>
              <a:r>
                <a:rPr lang="en-US" sz="2000" dirty="0">
                  <a:latin typeface="Arial" panose="020B0604020202020204" pitchFamily="34" charset="0"/>
                  <a:cs typeface="Arial" panose="020B0604020202020204" pitchFamily="34" charset="0"/>
                </a:rPr>
                <a:t> characterization</a:t>
              </a:r>
            </a:p>
            <a:p>
              <a:r>
                <a:rPr lang="en-US" sz="2000" dirty="0">
                  <a:latin typeface="Arial" panose="020B0604020202020204" pitchFamily="34" charset="0"/>
                  <a:cs typeface="Arial" panose="020B0604020202020204" pitchFamily="34" charset="0"/>
                </a:rPr>
                <a:t>-TCR repertoires</a:t>
              </a:r>
            </a:p>
            <a:p>
              <a:r>
                <a:rPr lang="en-US" sz="2000" dirty="0">
                  <a:latin typeface="Arial" panose="020B0604020202020204" pitchFamily="34" charset="0"/>
                  <a:cs typeface="Arial" panose="020B0604020202020204" pitchFamily="34" charset="0"/>
                </a:rPr>
                <a:t>-DGE</a:t>
              </a:r>
            </a:p>
          </p:txBody>
        </p:sp>
        <p:sp>
          <p:nvSpPr>
            <p:cNvPr id="430" name="Oval 429">
              <a:extLst>
                <a:ext uri="{FF2B5EF4-FFF2-40B4-BE49-F238E27FC236}">
                  <a16:creationId xmlns:a16="http://schemas.microsoft.com/office/drawing/2014/main" id="{D6E26870-7027-A381-C69D-E7DC4F247AE5}"/>
                </a:ext>
              </a:extLst>
            </p:cNvPr>
            <p:cNvSpPr/>
            <p:nvPr/>
          </p:nvSpPr>
          <p:spPr>
            <a:xfrm>
              <a:off x="12913732" y="26179160"/>
              <a:ext cx="2672362" cy="1670094"/>
            </a:xfrm>
            <a:prstGeom prst="ellipse">
              <a:avLst/>
            </a:prstGeom>
            <a:noFill/>
            <a:ln w="38100">
              <a:solidFill>
                <a:srgbClr val="009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38" name="Straight Connector 437">
            <a:extLst>
              <a:ext uri="{FF2B5EF4-FFF2-40B4-BE49-F238E27FC236}">
                <a16:creationId xmlns:a16="http://schemas.microsoft.com/office/drawing/2014/main" id="{53E63446-03DF-1CF4-F9AC-8AF598EABE24}"/>
              </a:ext>
            </a:extLst>
          </p:cNvPr>
          <p:cNvCxnSpPr>
            <a:cxnSpLocks/>
          </p:cNvCxnSpPr>
          <p:nvPr/>
        </p:nvCxnSpPr>
        <p:spPr>
          <a:xfrm>
            <a:off x="3751634" y="26134905"/>
            <a:ext cx="704088" cy="0"/>
          </a:xfrm>
          <a:prstGeom prst="line">
            <a:avLst/>
          </a:prstGeom>
          <a:ln w="38100">
            <a:solidFill>
              <a:srgbClr val="0099FF"/>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A095ECD9-C4EF-65A9-57A0-76C5822BA093}"/>
              </a:ext>
            </a:extLst>
          </p:cNvPr>
          <p:cNvCxnSpPr>
            <a:cxnSpLocks/>
          </p:cNvCxnSpPr>
          <p:nvPr/>
        </p:nvCxnSpPr>
        <p:spPr>
          <a:xfrm>
            <a:off x="6302221" y="26134905"/>
            <a:ext cx="704088" cy="0"/>
          </a:xfrm>
          <a:prstGeom prst="line">
            <a:avLst/>
          </a:prstGeom>
          <a:ln w="38100">
            <a:solidFill>
              <a:srgbClr val="0099FF"/>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E4E84EFA-B30E-F5E4-E6F5-68068B860518}"/>
              </a:ext>
            </a:extLst>
          </p:cNvPr>
          <p:cNvCxnSpPr>
            <a:cxnSpLocks/>
          </p:cNvCxnSpPr>
          <p:nvPr/>
        </p:nvCxnSpPr>
        <p:spPr>
          <a:xfrm>
            <a:off x="8847349" y="26134905"/>
            <a:ext cx="704088" cy="0"/>
          </a:xfrm>
          <a:prstGeom prst="line">
            <a:avLst/>
          </a:prstGeom>
          <a:ln w="38100">
            <a:solidFill>
              <a:srgbClr val="0099FF"/>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09F19930-1ACA-87B2-DBE7-7601CF7B45A2}"/>
              </a:ext>
            </a:extLst>
          </p:cNvPr>
          <p:cNvCxnSpPr>
            <a:cxnSpLocks/>
          </p:cNvCxnSpPr>
          <p:nvPr/>
        </p:nvCxnSpPr>
        <p:spPr>
          <a:xfrm>
            <a:off x="12128007" y="26134905"/>
            <a:ext cx="704088" cy="0"/>
          </a:xfrm>
          <a:prstGeom prst="line">
            <a:avLst/>
          </a:prstGeom>
          <a:ln w="38100">
            <a:solidFill>
              <a:srgbClr val="0099FF"/>
            </a:solidFill>
            <a:tailEnd type="triangle" w="lg" len="med"/>
          </a:ln>
        </p:spPr>
        <p:style>
          <a:lnRef idx="1">
            <a:schemeClr val="accent1"/>
          </a:lnRef>
          <a:fillRef idx="0">
            <a:schemeClr val="accent1"/>
          </a:fillRef>
          <a:effectRef idx="0">
            <a:schemeClr val="accent1"/>
          </a:effectRef>
          <a:fontRef idx="minor">
            <a:schemeClr val="tx1"/>
          </a:fontRef>
        </p:style>
      </p:cxnSp>
      <p:sp>
        <p:nvSpPr>
          <p:cNvPr id="442" name="Rectangle 441">
            <a:extLst>
              <a:ext uri="{FF2B5EF4-FFF2-40B4-BE49-F238E27FC236}">
                <a16:creationId xmlns:a16="http://schemas.microsoft.com/office/drawing/2014/main" id="{A7D886AF-8447-DA66-4915-09F7743E2077}"/>
              </a:ext>
            </a:extLst>
          </p:cNvPr>
          <p:cNvSpPr/>
          <p:nvPr/>
        </p:nvSpPr>
        <p:spPr>
          <a:xfrm>
            <a:off x="1783386" y="28949487"/>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Rectangle 442">
            <a:extLst>
              <a:ext uri="{FF2B5EF4-FFF2-40B4-BE49-F238E27FC236}">
                <a16:creationId xmlns:a16="http://schemas.microsoft.com/office/drawing/2014/main" id="{7A91DAD4-79B0-BF5E-D27D-72139E7FE797}"/>
              </a:ext>
            </a:extLst>
          </p:cNvPr>
          <p:cNvSpPr/>
          <p:nvPr/>
        </p:nvSpPr>
        <p:spPr>
          <a:xfrm>
            <a:off x="14735066" y="28948982"/>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5" name="Picture 444" descr="A graph with a line&#10;&#10;Description automatically generated">
            <a:extLst>
              <a:ext uri="{FF2B5EF4-FFF2-40B4-BE49-F238E27FC236}">
                <a16:creationId xmlns:a16="http://schemas.microsoft.com/office/drawing/2014/main" id="{8473231F-6688-4E11-7436-0F052DD247C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287962" y="30339700"/>
            <a:ext cx="4572000" cy="3440468"/>
          </a:xfrm>
          <a:prstGeom prst="rect">
            <a:avLst/>
          </a:prstGeom>
        </p:spPr>
      </p:pic>
      <p:pic>
        <p:nvPicPr>
          <p:cNvPr id="447" name="Picture 446" descr="A graph with a line&#10;&#10;Description automatically generated">
            <a:extLst>
              <a:ext uri="{FF2B5EF4-FFF2-40B4-BE49-F238E27FC236}">
                <a16:creationId xmlns:a16="http://schemas.microsoft.com/office/drawing/2014/main" id="{7A2A852A-DC93-45EE-ABE3-C6FCB35D514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181377" y="30341714"/>
            <a:ext cx="4572000" cy="3440469"/>
          </a:xfrm>
          <a:prstGeom prst="rect">
            <a:avLst/>
          </a:prstGeom>
        </p:spPr>
      </p:pic>
      <p:pic>
        <p:nvPicPr>
          <p:cNvPr id="449" name="Picture 448" descr="A graph of a line&#10;&#10;Description automatically generated with medium confidence">
            <a:extLst>
              <a:ext uri="{FF2B5EF4-FFF2-40B4-BE49-F238E27FC236}">
                <a16:creationId xmlns:a16="http://schemas.microsoft.com/office/drawing/2014/main" id="{3B40FE80-EC88-FB83-DAEB-0445D413DC8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359483" y="30334028"/>
            <a:ext cx="4572000" cy="4070959"/>
          </a:xfrm>
          <a:prstGeom prst="rect">
            <a:avLst/>
          </a:prstGeom>
        </p:spPr>
      </p:pic>
      <p:grpSp>
        <p:nvGrpSpPr>
          <p:cNvPr id="304" name="Group 303">
            <a:extLst>
              <a:ext uri="{FF2B5EF4-FFF2-40B4-BE49-F238E27FC236}">
                <a16:creationId xmlns:a16="http://schemas.microsoft.com/office/drawing/2014/main" id="{19C43E92-62CD-F8CE-66B6-AD86D8D115B1}"/>
              </a:ext>
            </a:extLst>
          </p:cNvPr>
          <p:cNvGrpSpPr>
            <a:grpSpLocks noChangeAspect="1"/>
          </p:cNvGrpSpPr>
          <p:nvPr/>
        </p:nvGrpSpPr>
        <p:grpSpPr>
          <a:xfrm>
            <a:off x="37058352" y="34543479"/>
            <a:ext cx="7692057" cy="3741509"/>
            <a:chOff x="18256445" y="20457059"/>
            <a:chExt cx="13047681" cy="6346549"/>
          </a:xfrm>
        </p:grpSpPr>
        <p:sp>
          <p:nvSpPr>
            <p:cNvPr id="35" name="TextBox 34">
              <a:extLst>
                <a:ext uri="{FF2B5EF4-FFF2-40B4-BE49-F238E27FC236}">
                  <a16:creationId xmlns:a16="http://schemas.microsoft.com/office/drawing/2014/main" id="{0722F56A-4E71-410B-9D81-B50B6E142D21}"/>
                </a:ext>
              </a:extLst>
            </p:cNvPr>
            <p:cNvSpPr txBox="1"/>
            <p:nvPr/>
          </p:nvSpPr>
          <p:spPr>
            <a:xfrm>
              <a:off x="18999533" y="20542712"/>
              <a:ext cx="10689381" cy="1231106"/>
            </a:xfrm>
            <a:prstGeom prst="rect">
              <a:avLst/>
            </a:prstGeom>
            <a:noFill/>
            <a:ln>
              <a:noFill/>
            </a:ln>
            <a:effectLst/>
          </p:spPr>
          <p:txBody>
            <a:bodyPr wrap="square">
              <a:spAutoFit/>
            </a:bodyPr>
            <a:lstStyle/>
            <a:p>
              <a:pPr marL="285750" indent="-285750">
                <a:spcAft>
                  <a:spcPts val="1200"/>
                </a:spcAft>
                <a:buClr>
                  <a:schemeClr val="accent5"/>
                </a:buClr>
                <a:buFont typeface="Wingdings" panose="05000000000000000000" pitchFamily="2" charset="2"/>
                <a:buChar char="§"/>
              </a:pPr>
              <a:r>
                <a:rPr lang="en-US" sz="1800" dirty="0">
                  <a:latin typeface="Arial" panose="020B0604020202020204" pitchFamily="34" charset="0"/>
                  <a:cs typeface="Arial" panose="020B0604020202020204" pitchFamily="34" charset="0"/>
                </a:rPr>
                <a:t>Islet autoreactive </a:t>
              </a:r>
              <a:r>
                <a:rPr lang="en-US" sz="1800" dirty="0" err="1">
                  <a:latin typeface="Arial" panose="020B0604020202020204" pitchFamily="34" charset="0"/>
                  <a:cs typeface="Arial" panose="020B0604020202020204" pitchFamily="34" charset="0"/>
                </a:rPr>
                <a:t>Tconv</a:t>
              </a:r>
              <a:r>
                <a:rPr lang="en-US" sz="1800" dirty="0">
                  <a:latin typeface="Arial" panose="020B0604020202020204" pitchFamily="34" charset="0"/>
                  <a:cs typeface="Arial" panose="020B0604020202020204" pitchFamily="34" charset="0"/>
                </a:rPr>
                <a:t> and Tregs are expanded within donors consistent with </a:t>
              </a:r>
              <a:r>
                <a:rPr lang="en-US" sz="1800" i="1" dirty="0">
                  <a:latin typeface="Arial" panose="020B0604020202020204" pitchFamily="34" charset="0"/>
                  <a:cs typeface="Arial" panose="020B0604020202020204" pitchFamily="34" charset="0"/>
                </a:rPr>
                <a:t>in</a:t>
              </a:r>
              <a:r>
                <a:rPr lang="en-US" sz="1800" dirty="0">
                  <a:latin typeface="Arial" panose="020B0604020202020204" pitchFamily="34" charset="0"/>
                  <a:cs typeface="Arial" panose="020B0604020202020204" pitchFamily="34" charset="0"/>
                </a:rPr>
                <a:t> </a:t>
              </a:r>
              <a:r>
                <a:rPr lang="en-US" sz="1800" i="1" dirty="0">
                  <a:latin typeface="Arial" panose="020B0604020202020204" pitchFamily="34" charset="0"/>
                  <a:cs typeface="Arial" panose="020B0604020202020204" pitchFamily="34" charset="0"/>
                </a:rPr>
                <a:t>vivo</a:t>
              </a:r>
              <a:r>
                <a:rPr lang="en-US" sz="1800" dirty="0">
                  <a:latin typeface="Arial" panose="020B0604020202020204" pitchFamily="34" charset="0"/>
                  <a:cs typeface="Arial" panose="020B0604020202020204" pitchFamily="34" charset="0"/>
                </a:rPr>
                <a:t> ag experience. </a:t>
              </a:r>
            </a:p>
            <a:p>
              <a:pPr marL="285750" indent="-285750">
                <a:spcAft>
                  <a:spcPts val="1200"/>
                </a:spcAft>
                <a:buClr>
                  <a:schemeClr val="accent5"/>
                </a:buClr>
                <a:buFont typeface="Wingdings" panose="05000000000000000000" pitchFamily="2" charset="2"/>
                <a:buChar char="§"/>
              </a:pPr>
              <a:r>
                <a:rPr lang="en-US" sz="1800" dirty="0" err="1">
                  <a:latin typeface="Arial" panose="020B0604020202020204" pitchFamily="34" charset="0"/>
                  <a:cs typeface="Arial" panose="020B0604020202020204" pitchFamily="34" charset="0"/>
                </a:rPr>
                <a:t>Tconv</a:t>
              </a:r>
              <a:r>
                <a:rPr lang="en-US" sz="1800" dirty="0">
                  <a:latin typeface="Arial" panose="020B0604020202020204" pitchFamily="34" charset="0"/>
                  <a:cs typeface="Arial" panose="020B0604020202020204" pitchFamily="34" charset="0"/>
                </a:rPr>
                <a:t> and Treg share TRA chains between donors.</a:t>
              </a:r>
            </a:p>
            <a:p>
              <a:pPr marL="285750" indent="-285750">
                <a:spcAft>
                  <a:spcPts val="1200"/>
                </a:spcAft>
                <a:buClr>
                  <a:schemeClr val="accent5"/>
                </a:buClr>
                <a:buFont typeface="Wingdings" panose="05000000000000000000" pitchFamily="2" charset="2"/>
                <a:buChar char="§"/>
              </a:pPr>
              <a:r>
                <a:rPr lang="en-US" sz="1800" dirty="0">
                  <a:latin typeface="Arial" panose="020B0604020202020204" pitchFamily="34" charset="0"/>
                  <a:cs typeface="Arial" panose="020B0604020202020204" pitchFamily="34" charset="0"/>
                </a:rPr>
                <a:t>Few TCR chains are shared between </a:t>
              </a:r>
              <a:r>
                <a:rPr lang="en-US" sz="1800" dirty="0" err="1">
                  <a:latin typeface="Arial" panose="020B0604020202020204" pitchFamily="34" charset="0"/>
                  <a:cs typeface="Arial" panose="020B0604020202020204" pitchFamily="34" charset="0"/>
                </a:rPr>
                <a:t>Tconv</a:t>
              </a:r>
              <a:r>
                <a:rPr lang="en-US" sz="1800" dirty="0">
                  <a:latin typeface="Arial" panose="020B0604020202020204" pitchFamily="34" charset="0"/>
                  <a:cs typeface="Arial" panose="020B0604020202020204" pitchFamily="34" charset="0"/>
                </a:rPr>
                <a:t> and Tregs. </a:t>
              </a:r>
            </a:p>
          </p:txBody>
        </p:sp>
        <p:grpSp>
          <p:nvGrpSpPr>
            <p:cNvPr id="303" name="Group 302">
              <a:extLst>
                <a:ext uri="{FF2B5EF4-FFF2-40B4-BE49-F238E27FC236}">
                  <a16:creationId xmlns:a16="http://schemas.microsoft.com/office/drawing/2014/main" id="{E1658289-29ED-423E-9CC5-F39F8987A95A}"/>
                </a:ext>
              </a:extLst>
            </p:cNvPr>
            <p:cNvGrpSpPr/>
            <p:nvPr/>
          </p:nvGrpSpPr>
          <p:grpSpPr>
            <a:xfrm>
              <a:off x="19421859" y="21766799"/>
              <a:ext cx="10562697" cy="4658441"/>
              <a:chOff x="19421859" y="21766799"/>
              <a:chExt cx="10562697" cy="4658441"/>
            </a:xfrm>
          </p:grpSpPr>
          <p:pic>
            <p:nvPicPr>
              <p:cNvPr id="302" name="Picture 301">
                <a:extLst>
                  <a:ext uri="{FF2B5EF4-FFF2-40B4-BE49-F238E27FC236}">
                    <a16:creationId xmlns:a16="http://schemas.microsoft.com/office/drawing/2014/main" id="{028E0FAC-5346-A43A-5E9E-873750938A26}"/>
                  </a:ext>
                </a:extLst>
              </p:cNvPr>
              <p:cNvPicPr>
                <a:picLocks noChangeAspect="1"/>
              </p:cNvPicPr>
              <p:nvPr/>
            </p:nvPicPr>
            <p:blipFill>
              <a:blip r:embed="rId18"/>
              <a:stretch>
                <a:fillRect/>
              </a:stretch>
            </p:blipFill>
            <p:spPr>
              <a:xfrm>
                <a:off x="24086733" y="22138105"/>
                <a:ext cx="4183447" cy="4174212"/>
              </a:xfrm>
              <a:prstGeom prst="rect">
                <a:avLst/>
              </a:prstGeom>
            </p:spPr>
          </p:pic>
          <p:pic>
            <p:nvPicPr>
              <p:cNvPr id="300" name="Picture 299">
                <a:extLst>
                  <a:ext uri="{FF2B5EF4-FFF2-40B4-BE49-F238E27FC236}">
                    <a16:creationId xmlns:a16="http://schemas.microsoft.com/office/drawing/2014/main" id="{4DCB28B2-0D77-988C-EC99-9CA8E94970EC}"/>
                  </a:ext>
                </a:extLst>
              </p:cNvPr>
              <p:cNvPicPr>
                <a:picLocks noChangeAspect="1"/>
              </p:cNvPicPr>
              <p:nvPr/>
            </p:nvPicPr>
            <p:blipFill>
              <a:blip r:embed="rId19"/>
              <a:stretch>
                <a:fillRect/>
              </a:stretch>
            </p:blipFill>
            <p:spPr>
              <a:xfrm>
                <a:off x="19421859" y="21921075"/>
                <a:ext cx="4256481" cy="4504165"/>
              </a:xfrm>
              <a:prstGeom prst="rect">
                <a:avLst/>
              </a:prstGeom>
            </p:spPr>
          </p:pic>
          <p:sp>
            <p:nvSpPr>
              <p:cNvPr id="86" name="TextBox 85">
                <a:extLst>
                  <a:ext uri="{FF2B5EF4-FFF2-40B4-BE49-F238E27FC236}">
                    <a16:creationId xmlns:a16="http://schemas.microsoft.com/office/drawing/2014/main" id="{62CFAC8C-0BAF-2080-DAFC-B397AB6CAA03}"/>
                  </a:ext>
                </a:extLst>
              </p:cNvPr>
              <p:cNvSpPr txBox="1"/>
              <p:nvPr/>
            </p:nvSpPr>
            <p:spPr>
              <a:xfrm>
                <a:off x="20522907" y="21766799"/>
                <a:ext cx="1759456"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TRA chains</a:t>
                </a:r>
              </a:p>
            </p:txBody>
          </p:sp>
          <p:pic>
            <p:nvPicPr>
              <p:cNvPr id="217" name="Picture 216">
                <a:extLst>
                  <a:ext uri="{FF2B5EF4-FFF2-40B4-BE49-F238E27FC236}">
                    <a16:creationId xmlns:a16="http://schemas.microsoft.com/office/drawing/2014/main" id="{544C656E-C20D-D90F-6E4A-FA99B9ADC49B}"/>
                  </a:ext>
                </a:extLst>
              </p:cNvPr>
              <p:cNvPicPr>
                <a:picLocks noChangeAspect="1"/>
              </p:cNvPicPr>
              <p:nvPr/>
            </p:nvPicPr>
            <p:blipFill rotWithShape="1">
              <a:blip r:embed="rId20"/>
              <a:srcRect l="73819" t="43533" r="4865" b="42797"/>
              <a:stretch/>
            </p:blipFill>
            <p:spPr>
              <a:xfrm>
                <a:off x="28088480" y="23739699"/>
                <a:ext cx="1896076" cy="921103"/>
              </a:xfrm>
              <a:prstGeom prst="rect">
                <a:avLst/>
              </a:prstGeom>
            </p:spPr>
          </p:pic>
          <p:sp>
            <p:nvSpPr>
              <p:cNvPr id="218" name="TextBox 217">
                <a:extLst>
                  <a:ext uri="{FF2B5EF4-FFF2-40B4-BE49-F238E27FC236}">
                    <a16:creationId xmlns:a16="http://schemas.microsoft.com/office/drawing/2014/main" id="{09A27928-3B92-BD99-6484-4AE3C0B1D24D}"/>
                  </a:ext>
                </a:extLst>
              </p:cNvPr>
              <p:cNvSpPr txBox="1"/>
              <p:nvPr/>
            </p:nvSpPr>
            <p:spPr>
              <a:xfrm>
                <a:off x="25127609" y="21773818"/>
                <a:ext cx="2585056" cy="66233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TRB chains</a:t>
                </a:r>
              </a:p>
            </p:txBody>
          </p:sp>
          <p:pic>
            <p:nvPicPr>
              <p:cNvPr id="219" name="Picture 218">
                <a:extLst>
                  <a:ext uri="{FF2B5EF4-FFF2-40B4-BE49-F238E27FC236}">
                    <a16:creationId xmlns:a16="http://schemas.microsoft.com/office/drawing/2014/main" id="{63BBF734-E1C3-3846-CFD3-9EDB14A24AE6}"/>
                  </a:ext>
                </a:extLst>
              </p:cNvPr>
              <p:cNvPicPr>
                <a:picLocks noChangeAspect="1"/>
              </p:cNvPicPr>
              <p:nvPr/>
            </p:nvPicPr>
            <p:blipFill rotWithShape="1">
              <a:blip r:embed="rId21"/>
              <a:srcRect l="74652" t="37212" b="39902"/>
              <a:stretch/>
            </p:blipFill>
            <p:spPr>
              <a:xfrm>
                <a:off x="28291156" y="22777196"/>
                <a:ext cx="1518580" cy="1090137"/>
              </a:xfrm>
              <a:prstGeom prst="rect">
                <a:avLst/>
              </a:prstGeom>
            </p:spPr>
          </p:pic>
        </p:grpSp>
        <p:sp>
          <p:nvSpPr>
            <p:cNvPr id="221" name="TextBox 220">
              <a:extLst>
                <a:ext uri="{FF2B5EF4-FFF2-40B4-BE49-F238E27FC236}">
                  <a16:creationId xmlns:a16="http://schemas.microsoft.com/office/drawing/2014/main" id="{C83DD23B-5AFB-441E-611C-FE82E4789EF7}"/>
                </a:ext>
              </a:extLst>
            </p:cNvPr>
            <p:cNvSpPr txBox="1"/>
            <p:nvPr/>
          </p:nvSpPr>
          <p:spPr>
            <a:xfrm>
              <a:off x="18580716" y="26214581"/>
              <a:ext cx="12493267" cy="523220"/>
            </a:xfrm>
            <a:prstGeom prst="rect">
              <a:avLst/>
            </a:prstGeom>
            <a:noFill/>
          </p:spPr>
          <p:txBody>
            <a:bodyPr wrap="square" rtlCol="0">
              <a:spAutoFit/>
            </a:bodyPr>
            <a:lstStyle/>
            <a:p>
              <a:r>
                <a:rPr lang="en-US" sz="1400" dirty="0" err="1">
                  <a:latin typeface="Arial" panose="020B0604020202020204" pitchFamily="34" charset="0"/>
                  <a:cs typeface="Arial" panose="020B0604020202020204" pitchFamily="34" charset="0"/>
                </a:rPr>
                <a:t>Circos</a:t>
              </a:r>
              <a:r>
                <a:rPr lang="en-US" sz="1400" dirty="0">
                  <a:latin typeface="Arial" panose="020B0604020202020204" pitchFamily="34" charset="0"/>
                  <a:cs typeface="Arial" panose="020B0604020202020204" pitchFamily="34" charset="0"/>
                </a:rPr>
                <a:t> plots depict TCR chain sharing from all Treg and </a:t>
              </a:r>
              <a:r>
                <a:rPr lang="en-US" sz="1400" dirty="0" err="1">
                  <a:latin typeface="Arial" panose="020B0604020202020204" pitchFamily="34" charset="0"/>
                  <a:cs typeface="Arial" panose="020B0604020202020204" pitchFamily="34" charset="0"/>
                </a:rPr>
                <a:t>Tconv</a:t>
              </a:r>
              <a:r>
                <a:rPr lang="en-US" sz="1400" dirty="0">
                  <a:latin typeface="Arial" panose="020B0604020202020204" pitchFamily="34" charset="0"/>
                  <a:cs typeface="Arial" panose="020B0604020202020204" pitchFamily="34" charset="0"/>
                </a:rPr>
                <a:t> cells. The outer ring shows cell type, the middle ring represents group, and the inner ring is colored by TCR sequence. Lines connect individual cells sharing TCR chains. Sharing was defined as identical nucleotide sequence of TRA and TRB chains.</a:t>
              </a:r>
            </a:p>
          </p:txBody>
        </p:sp>
        <p:sp>
          <p:nvSpPr>
            <p:cNvPr id="225" name="Rectangle 224">
              <a:extLst>
                <a:ext uri="{FF2B5EF4-FFF2-40B4-BE49-F238E27FC236}">
                  <a16:creationId xmlns:a16="http://schemas.microsoft.com/office/drawing/2014/main" id="{37379893-FC60-04A1-8BE5-12A943C5E3A4}"/>
                </a:ext>
              </a:extLst>
            </p:cNvPr>
            <p:cNvSpPr/>
            <p:nvPr/>
          </p:nvSpPr>
          <p:spPr>
            <a:xfrm>
              <a:off x="18256445" y="20457059"/>
              <a:ext cx="13047681" cy="6346549"/>
            </a:xfrm>
            <a:prstGeom prst="rect">
              <a:avLst/>
            </a:prstGeom>
            <a:noFill/>
            <a:ln>
              <a:solidFill>
                <a:srgbClr val="A4E0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8" name="Rectangle 317">
            <a:extLst>
              <a:ext uri="{FF2B5EF4-FFF2-40B4-BE49-F238E27FC236}">
                <a16:creationId xmlns:a16="http://schemas.microsoft.com/office/drawing/2014/main" id="{3E0A40A9-D081-0322-CBAC-CF714C5FEBB2}"/>
              </a:ext>
            </a:extLst>
          </p:cNvPr>
          <p:cNvSpPr/>
          <p:nvPr/>
        </p:nvSpPr>
        <p:spPr>
          <a:xfrm>
            <a:off x="21318060" y="41394482"/>
            <a:ext cx="5622479" cy="2428201"/>
          </a:xfrm>
          <a:prstGeom prst="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1" name="Picture 320" descr="A diagram of a cell type&#10;&#10;Description automatically generated">
            <a:extLst>
              <a:ext uri="{FF2B5EF4-FFF2-40B4-BE49-F238E27FC236}">
                <a16:creationId xmlns:a16="http://schemas.microsoft.com/office/drawing/2014/main" id="{C4D7DE03-9EC2-D7E7-FF1B-4D5BD59D8A36}"/>
              </a:ext>
            </a:extLst>
          </p:cNvPr>
          <p:cNvPicPr>
            <a:picLocks noChangeAspect="1"/>
          </p:cNvPicPr>
          <p:nvPr/>
        </p:nvPicPr>
        <p:blipFill>
          <a:blip r:embed="rId22" cstate="print">
            <a:extLst>
              <a:ext uri="{28A0092B-C50C-407E-A947-70E740481C1C}">
                <a14:useLocalDpi xmlns:a14="http://schemas.microsoft.com/office/drawing/2010/main" val="0"/>
              </a:ext>
            </a:extLst>
          </a:blip>
          <a:srcRect l="7975" t="12289" r="6592"/>
          <a:stretch/>
        </p:blipFill>
        <p:spPr>
          <a:xfrm>
            <a:off x="41980634" y="30018411"/>
            <a:ext cx="4687224" cy="3781002"/>
          </a:xfrm>
          <a:prstGeom prst="rect">
            <a:avLst/>
          </a:prstGeom>
        </p:spPr>
      </p:pic>
      <p:sp>
        <p:nvSpPr>
          <p:cNvPr id="453" name="TextBox 452">
            <a:extLst>
              <a:ext uri="{FF2B5EF4-FFF2-40B4-BE49-F238E27FC236}">
                <a16:creationId xmlns:a16="http://schemas.microsoft.com/office/drawing/2014/main" id="{36C795EA-DEC9-0FBB-AE7F-0B1C159FAB49}"/>
              </a:ext>
            </a:extLst>
          </p:cNvPr>
          <p:cNvSpPr txBox="1"/>
          <p:nvPr/>
        </p:nvSpPr>
        <p:spPr>
          <a:xfrm>
            <a:off x="2946656" y="34115638"/>
            <a:ext cx="948553" cy="338554"/>
          </a:xfrm>
          <a:prstGeom prst="rect">
            <a:avLst/>
          </a:prstGeom>
          <a:solidFill>
            <a:schemeClr val="bg1"/>
          </a:solidFill>
        </p:spPr>
        <p:txBody>
          <a:bodyPr wrap="square" rtlCol="0">
            <a:spAutoFit/>
          </a:bodyPr>
          <a:lstStyle/>
          <a:p>
            <a:r>
              <a:rPr lang="en-US" sz="1600" dirty="0"/>
              <a:t>Barcodes</a:t>
            </a:r>
          </a:p>
        </p:txBody>
      </p:sp>
      <p:sp>
        <p:nvSpPr>
          <p:cNvPr id="454" name="TextBox 453">
            <a:extLst>
              <a:ext uri="{FF2B5EF4-FFF2-40B4-BE49-F238E27FC236}">
                <a16:creationId xmlns:a16="http://schemas.microsoft.com/office/drawing/2014/main" id="{505ACE91-7060-A019-ACBE-1E53CE66AD46}"/>
              </a:ext>
            </a:extLst>
          </p:cNvPr>
          <p:cNvSpPr txBox="1"/>
          <p:nvPr/>
        </p:nvSpPr>
        <p:spPr>
          <a:xfrm rot="16200000">
            <a:off x="854164" y="31930974"/>
            <a:ext cx="1234229" cy="338554"/>
          </a:xfrm>
          <a:prstGeom prst="rect">
            <a:avLst/>
          </a:prstGeom>
          <a:solidFill>
            <a:schemeClr val="bg1"/>
          </a:solidFill>
        </p:spPr>
        <p:txBody>
          <a:bodyPr wrap="square" rtlCol="0">
            <a:spAutoFit/>
          </a:bodyPr>
          <a:lstStyle/>
          <a:p>
            <a:r>
              <a:rPr lang="en-US" sz="1600" dirty="0"/>
              <a:t>UMI counts</a:t>
            </a:r>
          </a:p>
        </p:txBody>
      </p:sp>
      <p:sp>
        <p:nvSpPr>
          <p:cNvPr id="455" name="TextBox 454">
            <a:extLst>
              <a:ext uri="{FF2B5EF4-FFF2-40B4-BE49-F238E27FC236}">
                <a16:creationId xmlns:a16="http://schemas.microsoft.com/office/drawing/2014/main" id="{7612815E-3C43-A4AC-15BF-4F920050617E}"/>
              </a:ext>
            </a:extLst>
          </p:cNvPr>
          <p:cNvSpPr txBox="1"/>
          <p:nvPr/>
        </p:nvSpPr>
        <p:spPr>
          <a:xfrm rot="16200000">
            <a:off x="10220420" y="31715288"/>
            <a:ext cx="2188556" cy="338554"/>
          </a:xfrm>
          <a:prstGeom prst="rect">
            <a:avLst/>
          </a:prstGeom>
          <a:solidFill>
            <a:schemeClr val="bg1"/>
          </a:solidFill>
        </p:spPr>
        <p:txBody>
          <a:bodyPr wrap="square" rtlCol="0">
            <a:spAutoFit/>
          </a:bodyPr>
          <a:lstStyle/>
          <a:p>
            <a:r>
              <a:rPr lang="en-US" sz="1600" dirty="0"/>
              <a:t>Sequencing saturation</a:t>
            </a:r>
          </a:p>
        </p:txBody>
      </p:sp>
      <p:sp>
        <p:nvSpPr>
          <p:cNvPr id="456" name="TextBox 455">
            <a:extLst>
              <a:ext uri="{FF2B5EF4-FFF2-40B4-BE49-F238E27FC236}">
                <a16:creationId xmlns:a16="http://schemas.microsoft.com/office/drawing/2014/main" id="{933C1F89-E8A2-EDD3-8382-7ADE7D6C0692}"/>
              </a:ext>
            </a:extLst>
          </p:cNvPr>
          <p:cNvSpPr txBox="1"/>
          <p:nvPr/>
        </p:nvSpPr>
        <p:spPr>
          <a:xfrm>
            <a:off x="12681880" y="33450714"/>
            <a:ext cx="1518164" cy="338554"/>
          </a:xfrm>
          <a:prstGeom prst="rect">
            <a:avLst/>
          </a:prstGeom>
          <a:solidFill>
            <a:schemeClr val="bg1"/>
          </a:solidFill>
        </p:spPr>
        <p:txBody>
          <a:bodyPr wrap="square" rtlCol="0">
            <a:spAutoFit/>
          </a:bodyPr>
          <a:lstStyle/>
          <a:p>
            <a:r>
              <a:rPr lang="en-US" sz="1600" dirty="0"/>
              <a:t>Mean reads/cell</a:t>
            </a:r>
          </a:p>
        </p:txBody>
      </p:sp>
      <p:sp>
        <p:nvSpPr>
          <p:cNvPr id="457" name="TextBox 456">
            <a:extLst>
              <a:ext uri="{FF2B5EF4-FFF2-40B4-BE49-F238E27FC236}">
                <a16:creationId xmlns:a16="http://schemas.microsoft.com/office/drawing/2014/main" id="{CAF19352-8C77-F2C9-6D21-C6C7EE96AF32}"/>
              </a:ext>
            </a:extLst>
          </p:cNvPr>
          <p:cNvSpPr txBox="1"/>
          <p:nvPr/>
        </p:nvSpPr>
        <p:spPr>
          <a:xfrm rot="16200000">
            <a:off x="5555748" y="31930974"/>
            <a:ext cx="1700138" cy="338554"/>
          </a:xfrm>
          <a:prstGeom prst="rect">
            <a:avLst/>
          </a:prstGeom>
          <a:solidFill>
            <a:schemeClr val="bg1"/>
          </a:solidFill>
        </p:spPr>
        <p:txBody>
          <a:bodyPr wrap="square" rtlCol="0">
            <a:spAutoFit/>
          </a:bodyPr>
          <a:lstStyle/>
          <a:p>
            <a:r>
              <a:rPr lang="en-US" sz="1600" dirty="0"/>
              <a:t>Median genes/cell</a:t>
            </a:r>
          </a:p>
        </p:txBody>
      </p:sp>
      <p:sp>
        <p:nvSpPr>
          <p:cNvPr id="458" name="TextBox 457">
            <a:extLst>
              <a:ext uri="{FF2B5EF4-FFF2-40B4-BE49-F238E27FC236}">
                <a16:creationId xmlns:a16="http://schemas.microsoft.com/office/drawing/2014/main" id="{46390ACA-1D35-14A9-494E-1838D99E1401}"/>
              </a:ext>
            </a:extLst>
          </p:cNvPr>
          <p:cNvSpPr txBox="1"/>
          <p:nvPr/>
        </p:nvSpPr>
        <p:spPr>
          <a:xfrm>
            <a:off x="7828168" y="33443629"/>
            <a:ext cx="1605237" cy="338554"/>
          </a:xfrm>
          <a:prstGeom prst="rect">
            <a:avLst/>
          </a:prstGeom>
          <a:solidFill>
            <a:schemeClr val="bg1"/>
          </a:solidFill>
        </p:spPr>
        <p:txBody>
          <a:bodyPr wrap="square" rtlCol="0">
            <a:spAutoFit/>
          </a:bodyPr>
          <a:lstStyle/>
          <a:p>
            <a:r>
              <a:rPr lang="en-US" sz="1600" dirty="0"/>
              <a:t>Mean reads/cell</a:t>
            </a:r>
          </a:p>
        </p:txBody>
      </p:sp>
      <p:sp>
        <p:nvSpPr>
          <p:cNvPr id="335" name="Oval 334">
            <a:extLst>
              <a:ext uri="{FF2B5EF4-FFF2-40B4-BE49-F238E27FC236}">
                <a16:creationId xmlns:a16="http://schemas.microsoft.com/office/drawing/2014/main" id="{44F9E0A2-C2D2-22A8-28F4-A053F56C1E42}"/>
              </a:ext>
            </a:extLst>
          </p:cNvPr>
          <p:cNvSpPr/>
          <p:nvPr/>
        </p:nvSpPr>
        <p:spPr>
          <a:xfrm rot="1726761">
            <a:off x="1820905" y="30723169"/>
            <a:ext cx="2861386" cy="170917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9" name="TextBox 458">
            <a:extLst>
              <a:ext uri="{FF2B5EF4-FFF2-40B4-BE49-F238E27FC236}">
                <a16:creationId xmlns:a16="http://schemas.microsoft.com/office/drawing/2014/main" id="{3E3D5ED9-00F8-D2AF-9E98-C898EE12E784}"/>
              </a:ext>
            </a:extLst>
          </p:cNvPr>
          <p:cNvSpPr txBox="1"/>
          <p:nvPr/>
        </p:nvSpPr>
        <p:spPr>
          <a:xfrm>
            <a:off x="7997617" y="31523788"/>
            <a:ext cx="2726562"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2,310 median genes/cell</a:t>
            </a:r>
          </a:p>
        </p:txBody>
      </p:sp>
      <p:sp>
        <p:nvSpPr>
          <p:cNvPr id="461" name="TextBox 460">
            <a:extLst>
              <a:ext uri="{FF2B5EF4-FFF2-40B4-BE49-F238E27FC236}">
                <a16:creationId xmlns:a16="http://schemas.microsoft.com/office/drawing/2014/main" id="{E00152C9-8EDB-D772-83F5-84D687388AF4}"/>
              </a:ext>
            </a:extLst>
          </p:cNvPr>
          <p:cNvSpPr txBox="1"/>
          <p:nvPr/>
        </p:nvSpPr>
        <p:spPr>
          <a:xfrm>
            <a:off x="7995808" y="32289215"/>
            <a:ext cx="3355937" cy="400110"/>
          </a:xfrm>
          <a:prstGeom prst="rect">
            <a:avLst/>
          </a:prstGeom>
          <a:noFill/>
        </p:spPr>
        <p:txBody>
          <a:bodyPr wrap="square">
            <a:spAutoFit/>
          </a:bodyPr>
          <a:lstStyle/>
          <a:p>
            <a:pPr>
              <a:buClr>
                <a:schemeClr val="tx2"/>
              </a:buClr>
            </a:pPr>
            <a:r>
              <a:rPr lang="en-US" sz="2000" dirty="0"/>
              <a:t>24,244 total genes</a:t>
            </a:r>
          </a:p>
        </p:txBody>
      </p:sp>
      <p:sp>
        <p:nvSpPr>
          <p:cNvPr id="463" name="TextBox 462">
            <a:extLst>
              <a:ext uri="{FF2B5EF4-FFF2-40B4-BE49-F238E27FC236}">
                <a16:creationId xmlns:a16="http://schemas.microsoft.com/office/drawing/2014/main" id="{F34B5268-FB92-1E58-9662-C302F70B1E48}"/>
              </a:ext>
            </a:extLst>
          </p:cNvPr>
          <p:cNvSpPr txBox="1"/>
          <p:nvPr/>
        </p:nvSpPr>
        <p:spPr>
          <a:xfrm>
            <a:off x="12476382" y="31012486"/>
            <a:ext cx="2995188" cy="707886"/>
          </a:xfrm>
          <a:prstGeom prst="rect">
            <a:avLst/>
          </a:prstGeom>
          <a:noFill/>
        </p:spPr>
        <p:txBody>
          <a:bodyPr wrap="square">
            <a:spAutoFit/>
          </a:bodyPr>
          <a:lstStyle/>
          <a:p>
            <a:pPr>
              <a:buClr>
                <a:schemeClr val="tx2"/>
              </a:buClr>
            </a:pPr>
            <a:r>
              <a:rPr lang="en-US" sz="2000" dirty="0"/>
              <a:t>8,117 Median UMI counts/cell</a:t>
            </a:r>
          </a:p>
        </p:txBody>
      </p:sp>
      <p:sp>
        <p:nvSpPr>
          <p:cNvPr id="556" name="Rectangle 555">
            <a:extLst>
              <a:ext uri="{FF2B5EF4-FFF2-40B4-BE49-F238E27FC236}">
                <a16:creationId xmlns:a16="http://schemas.microsoft.com/office/drawing/2014/main" id="{1A25FCED-D7AD-BFE5-6FDA-A41151285EF9}"/>
              </a:ext>
            </a:extLst>
          </p:cNvPr>
          <p:cNvSpPr/>
          <p:nvPr/>
        </p:nvSpPr>
        <p:spPr>
          <a:xfrm>
            <a:off x="32004000" y="5542549"/>
            <a:ext cx="914400" cy="5943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2" name="Picture 321" descr="A diagram of a cell type&#10;&#10;Description automatically generated">
            <a:extLst>
              <a:ext uri="{FF2B5EF4-FFF2-40B4-BE49-F238E27FC236}">
                <a16:creationId xmlns:a16="http://schemas.microsoft.com/office/drawing/2014/main" id="{A51480D0-BA29-A740-B573-C3132729D6AE}"/>
              </a:ext>
            </a:extLst>
          </p:cNvPr>
          <p:cNvPicPr>
            <a:picLocks noChangeAspect="1"/>
          </p:cNvPicPr>
          <p:nvPr/>
        </p:nvPicPr>
        <p:blipFill>
          <a:blip r:embed="rId23" cstate="print">
            <a:extLst>
              <a:ext uri="{28A0092B-C50C-407E-A947-70E740481C1C}">
                <a14:useLocalDpi xmlns:a14="http://schemas.microsoft.com/office/drawing/2010/main" val="0"/>
              </a:ext>
            </a:extLst>
          </a:blip>
          <a:srcRect l="7091" t="12385" r="23830"/>
          <a:stretch/>
        </p:blipFill>
        <p:spPr>
          <a:xfrm>
            <a:off x="38501340" y="30124139"/>
            <a:ext cx="3688026" cy="3675274"/>
          </a:xfrm>
          <a:prstGeom prst="rect">
            <a:avLst/>
          </a:prstGeom>
        </p:spPr>
      </p:pic>
      <p:pic>
        <p:nvPicPr>
          <p:cNvPr id="323" name="Picture 322" descr="A diagram of a cell type&#10;&#10;Description automatically generated">
            <a:extLst>
              <a:ext uri="{FF2B5EF4-FFF2-40B4-BE49-F238E27FC236}">
                <a16:creationId xmlns:a16="http://schemas.microsoft.com/office/drawing/2014/main" id="{C6124A1F-F0A2-17C2-D5FD-6DB9FE40413D}"/>
              </a:ext>
            </a:extLst>
          </p:cNvPr>
          <p:cNvPicPr>
            <a:picLocks noChangeAspect="1"/>
          </p:cNvPicPr>
          <p:nvPr/>
        </p:nvPicPr>
        <p:blipFill>
          <a:blip r:embed="rId24" cstate="print">
            <a:extLst>
              <a:ext uri="{28A0092B-C50C-407E-A947-70E740481C1C}">
                <a14:useLocalDpi xmlns:a14="http://schemas.microsoft.com/office/drawing/2010/main" val="0"/>
              </a:ext>
            </a:extLst>
          </a:blip>
          <a:srcRect l="5289" t="12674" r="24815"/>
          <a:stretch/>
        </p:blipFill>
        <p:spPr>
          <a:xfrm>
            <a:off x="34890386" y="30030640"/>
            <a:ext cx="3840451" cy="3769959"/>
          </a:xfrm>
          <a:prstGeom prst="rect">
            <a:avLst/>
          </a:prstGeom>
        </p:spPr>
      </p:pic>
      <p:sp>
        <p:nvSpPr>
          <p:cNvPr id="324" name="TextBox 4">
            <a:extLst>
              <a:ext uri="{FF2B5EF4-FFF2-40B4-BE49-F238E27FC236}">
                <a16:creationId xmlns:a16="http://schemas.microsoft.com/office/drawing/2014/main" id="{B5F3BF1E-D11F-6140-BD90-B5D65A17B459}"/>
              </a:ext>
            </a:extLst>
          </p:cNvPr>
          <p:cNvSpPr txBox="1"/>
          <p:nvPr/>
        </p:nvSpPr>
        <p:spPr>
          <a:xfrm>
            <a:off x="42338176" y="29754807"/>
            <a:ext cx="3289138" cy="400110"/>
          </a:xfrm>
          <a:prstGeom prst="rect">
            <a:avLst/>
          </a:prstGeom>
          <a:solidFill>
            <a:schemeClr val="bg1"/>
          </a:solid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n-US" sz="2000" dirty="0"/>
              <a:t>CEFX</a:t>
            </a:r>
          </a:p>
        </p:txBody>
      </p:sp>
      <p:sp>
        <p:nvSpPr>
          <p:cNvPr id="333" name="TextBox 332">
            <a:extLst>
              <a:ext uri="{FF2B5EF4-FFF2-40B4-BE49-F238E27FC236}">
                <a16:creationId xmlns:a16="http://schemas.microsoft.com/office/drawing/2014/main" id="{1AD764BA-6D54-60DE-AF15-32B32FE71267}"/>
              </a:ext>
            </a:extLst>
          </p:cNvPr>
          <p:cNvSpPr txBox="1"/>
          <p:nvPr/>
        </p:nvSpPr>
        <p:spPr>
          <a:xfrm>
            <a:off x="1932139" y="32830542"/>
            <a:ext cx="4043307" cy="1015663"/>
          </a:xfrm>
          <a:prstGeom prst="rect">
            <a:avLst/>
          </a:prstGeom>
          <a:noFill/>
        </p:spPr>
        <p:txBody>
          <a:bodyPr wrap="square" rtlCol="0">
            <a:spAutoFit/>
          </a:bodyPr>
          <a:lstStyle/>
          <a:p>
            <a:pPr>
              <a:buClr>
                <a:schemeClr val="tx2"/>
              </a:buClr>
            </a:pPr>
            <a:r>
              <a:rPr lang="en-US" sz="2000" dirty="0"/>
              <a:t>37,420 cells recovered / 106K loaded between 2 batches (35%)</a:t>
            </a:r>
          </a:p>
          <a:p>
            <a:pPr marL="285750" indent="-285750">
              <a:buClr>
                <a:schemeClr val="tx2"/>
              </a:buClr>
              <a:buFont typeface="Courier New" panose="02070309020205020404" pitchFamily="49" charset="0"/>
              <a:buChar char="o"/>
            </a:pPr>
            <a:endParaRPr lang="en-US" sz="2000" dirty="0"/>
          </a:p>
        </p:txBody>
      </p:sp>
      <p:sp>
        <p:nvSpPr>
          <p:cNvPr id="588" name="TextBox 587">
            <a:extLst>
              <a:ext uri="{FF2B5EF4-FFF2-40B4-BE49-F238E27FC236}">
                <a16:creationId xmlns:a16="http://schemas.microsoft.com/office/drawing/2014/main" id="{1818494E-4167-975F-3828-FEEB68EC528E}"/>
              </a:ext>
            </a:extLst>
          </p:cNvPr>
          <p:cNvSpPr txBox="1"/>
          <p:nvPr/>
        </p:nvSpPr>
        <p:spPr>
          <a:xfrm>
            <a:off x="1821966" y="38570279"/>
            <a:ext cx="3150519" cy="707886"/>
          </a:xfrm>
          <a:prstGeom prst="rect">
            <a:avLst/>
          </a:prstGeom>
          <a:noFill/>
        </p:spPr>
        <p:txBody>
          <a:bodyPr wrap="square" rtlCol="0">
            <a:spAutoFit/>
          </a:bodyPr>
          <a:lstStyle/>
          <a:p>
            <a:pPr>
              <a:buClr>
                <a:schemeClr val="tx2"/>
              </a:buClr>
            </a:pPr>
            <a:r>
              <a:rPr lang="en-US" sz="2000" dirty="0"/>
              <a:t>Cells identified per hashtag</a:t>
            </a:r>
          </a:p>
          <a:p>
            <a:pPr marL="285750" indent="-285750">
              <a:buClr>
                <a:schemeClr val="tx2"/>
              </a:buClr>
              <a:buFont typeface="Courier New" panose="02070309020205020404" pitchFamily="49" charset="0"/>
              <a:buChar char="o"/>
            </a:pPr>
            <a:endParaRPr lang="en-US" sz="2000" dirty="0"/>
          </a:p>
        </p:txBody>
      </p:sp>
      <p:sp>
        <p:nvSpPr>
          <p:cNvPr id="590" name="TextBox 589">
            <a:extLst>
              <a:ext uri="{FF2B5EF4-FFF2-40B4-BE49-F238E27FC236}">
                <a16:creationId xmlns:a16="http://schemas.microsoft.com/office/drawing/2014/main" id="{4FE346AB-F6F8-E0C3-B221-038F24F40B4C}"/>
              </a:ext>
            </a:extLst>
          </p:cNvPr>
          <p:cNvSpPr txBox="1"/>
          <p:nvPr/>
        </p:nvSpPr>
        <p:spPr>
          <a:xfrm>
            <a:off x="1352003" y="34402730"/>
            <a:ext cx="3474674" cy="400110"/>
          </a:xfrm>
          <a:prstGeom prst="rect">
            <a:avLst/>
          </a:prstGeom>
          <a:noFill/>
        </p:spPr>
        <p:txBody>
          <a:bodyPr wrap="square" rtlCol="0">
            <a:spAutoFit/>
          </a:bodyPr>
          <a:lstStyle/>
          <a:p>
            <a:pPr>
              <a:buClr>
                <a:schemeClr val="tx2"/>
              </a:buClr>
            </a:pPr>
            <a:r>
              <a:rPr lang="en-US" sz="2000" b="1" dirty="0">
                <a:latin typeface="Arial" panose="020B0604020202020204" pitchFamily="34" charset="0"/>
                <a:cs typeface="Arial" panose="020B0604020202020204" pitchFamily="34" charset="0"/>
              </a:rPr>
              <a:t>B. Hashtag Demultiplexing</a:t>
            </a:r>
          </a:p>
        </p:txBody>
      </p:sp>
      <p:grpSp>
        <p:nvGrpSpPr>
          <p:cNvPr id="598" name="Group 597">
            <a:extLst>
              <a:ext uri="{FF2B5EF4-FFF2-40B4-BE49-F238E27FC236}">
                <a16:creationId xmlns:a16="http://schemas.microsoft.com/office/drawing/2014/main" id="{A6C1F4A3-21F1-76D5-86F0-EDEE7CF5E9DB}"/>
              </a:ext>
            </a:extLst>
          </p:cNvPr>
          <p:cNvGrpSpPr/>
          <p:nvPr/>
        </p:nvGrpSpPr>
        <p:grpSpPr>
          <a:xfrm>
            <a:off x="1346582" y="34865062"/>
            <a:ext cx="7772400" cy="3599489"/>
            <a:chOff x="1333494" y="34998719"/>
            <a:chExt cx="7772400" cy="3599489"/>
          </a:xfrm>
        </p:grpSpPr>
        <p:pic>
          <p:nvPicPr>
            <p:cNvPr id="584" name="Picture 583">
              <a:extLst>
                <a:ext uri="{FF2B5EF4-FFF2-40B4-BE49-F238E27FC236}">
                  <a16:creationId xmlns:a16="http://schemas.microsoft.com/office/drawing/2014/main" id="{CEB78FDB-FB69-8BF7-B530-0B9589EFCFCD}"/>
                </a:ext>
              </a:extLst>
            </p:cNvPr>
            <p:cNvPicPr>
              <a:picLocks noChangeAspect="1"/>
            </p:cNvPicPr>
            <p:nvPr/>
          </p:nvPicPr>
          <p:blipFill>
            <a:blip r:embed="rId25"/>
            <a:stretch>
              <a:fillRect/>
            </a:stretch>
          </p:blipFill>
          <p:spPr>
            <a:xfrm>
              <a:off x="1333494" y="35035858"/>
              <a:ext cx="7772400" cy="3562350"/>
            </a:xfrm>
            <a:prstGeom prst="rect">
              <a:avLst/>
            </a:prstGeom>
          </p:spPr>
        </p:pic>
        <p:sp>
          <p:nvSpPr>
            <p:cNvPr id="569" name="TextBox 568">
              <a:extLst>
                <a:ext uri="{FF2B5EF4-FFF2-40B4-BE49-F238E27FC236}">
                  <a16:creationId xmlns:a16="http://schemas.microsoft.com/office/drawing/2014/main" id="{C0722C38-8AE8-DB8E-C87F-9231E637792C}"/>
                </a:ext>
              </a:extLst>
            </p:cNvPr>
            <p:cNvSpPr txBox="1"/>
            <p:nvPr/>
          </p:nvSpPr>
          <p:spPr>
            <a:xfrm>
              <a:off x="7092899" y="37065050"/>
              <a:ext cx="1965960" cy="292388"/>
            </a:xfrm>
            <a:prstGeom prst="rect">
              <a:avLst/>
            </a:prstGeom>
            <a:solidFill>
              <a:schemeClr val="bg1"/>
            </a:solidFill>
          </p:spPr>
          <p:txBody>
            <a:bodyPr wrap="square" rtlCol="0">
              <a:spAutoFit/>
            </a:bodyPr>
            <a:lstStyle/>
            <a:p>
              <a:r>
                <a:rPr lang="en-US" sz="1300" dirty="0">
                  <a:latin typeface="Arial" panose="020B0604020202020204" pitchFamily="34" charset="0"/>
                  <a:cs typeface="Arial" panose="020B0604020202020204" pitchFamily="34" charset="0"/>
                </a:rPr>
                <a:t>6 T1D IAR</a:t>
              </a:r>
            </a:p>
          </p:txBody>
        </p:sp>
        <p:sp>
          <p:nvSpPr>
            <p:cNvPr id="571" name="TextBox 570">
              <a:extLst>
                <a:ext uri="{FF2B5EF4-FFF2-40B4-BE49-F238E27FC236}">
                  <a16:creationId xmlns:a16="http://schemas.microsoft.com/office/drawing/2014/main" id="{D3B294A4-138A-357E-694B-2FA2AB7689F3}"/>
                </a:ext>
              </a:extLst>
            </p:cNvPr>
            <p:cNvSpPr txBox="1"/>
            <p:nvPr/>
          </p:nvSpPr>
          <p:spPr>
            <a:xfrm>
              <a:off x="2114298" y="37065050"/>
              <a:ext cx="1965960" cy="292388"/>
            </a:xfrm>
            <a:prstGeom prst="rect">
              <a:avLst/>
            </a:prstGeom>
            <a:solidFill>
              <a:schemeClr val="bg1"/>
            </a:solidFill>
          </p:spPr>
          <p:txBody>
            <a:bodyPr wrap="square" rtlCol="0">
              <a:spAutoFit/>
            </a:bodyPr>
            <a:lstStyle/>
            <a:p>
              <a:r>
                <a:rPr lang="en-US" sz="1300" dirty="0">
                  <a:latin typeface="Arial" panose="020B0604020202020204" pitchFamily="34" charset="0"/>
                  <a:cs typeface="Arial" panose="020B0604020202020204" pitchFamily="34" charset="0"/>
                </a:rPr>
                <a:t>6 T1D Polyclonal</a:t>
              </a:r>
            </a:p>
          </p:txBody>
        </p:sp>
        <p:sp>
          <p:nvSpPr>
            <p:cNvPr id="573" name="TextBox 572">
              <a:extLst>
                <a:ext uri="{FF2B5EF4-FFF2-40B4-BE49-F238E27FC236}">
                  <a16:creationId xmlns:a16="http://schemas.microsoft.com/office/drawing/2014/main" id="{51DBCAC3-8139-DB39-F990-F2F7C4E92F9F}"/>
                </a:ext>
              </a:extLst>
            </p:cNvPr>
            <p:cNvSpPr txBox="1"/>
            <p:nvPr/>
          </p:nvSpPr>
          <p:spPr>
            <a:xfrm>
              <a:off x="4561387" y="37065050"/>
              <a:ext cx="1965960" cy="292388"/>
            </a:xfrm>
            <a:prstGeom prst="rect">
              <a:avLst/>
            </a:prstGeom>
            <a:solidFill>
              <a:schemeClr val="bg1"/>
            </a:solidFill>
          </p:spPr>
          <p:txBody>
            <a:bodyPr wrap="square" rtlCol="0">
              <a:spAutoFit/>
            </a:bodyPr>
            <a:lstStyle/>
            <a:p>
              <a:r>
                <a:rPr lang="en-US" sz="1300" dirty="0">
                  <a:latin typeface="Arial" panose="020B0604020202020204" pitchFamily="34" charset="0"/>
                  <a:cs typeface="Arial" panose="020B0604020202020204" pitchFamily="34" charset="0"/>
                </a:rPr>
                <a:t>6 T1D Microbial</a:t>
              </a:r>
            </a:p>
          </p:txBody>
        </p:sp>
        <p:sp>
          <p:nvSpPr>
            <p:cNvPr id="574" name="TextBox 573">
              <a:extLst>
                <a:ext uri="{FF2B5EF4-FFF2-40B4-BE49-F238E27FC236}">
                  <a16:creationId xmlns:a16="http://schemas.microsoft.com/office/drawing/2014/main" id="{6FC6612E-DDA1-B044-5B07-5BBAA0A02CA5}"/>
                </a:ext>
              </a:extLst>
            </p:cNvPr>
            <p:cNvSpPr txBox="1"/>
            <p:nvPr/>
          </p:nvSpPr>
          <p:spPr>
            <a:xfrm>
              <a:off x="4561387" y="34998719"/>
              <a:ext cx="1965960" cy="292388"/>
            </a:xfrm>
            <a:prstGeom prst="rect">
              <a:avLst/>
            </a:prstGeom>
            <a:solidFill>
              <a:schemeClr val="bg1"/>
            </a:solidFill>
          </p:spPr>
          <p:txBody>
            <a:bodyPr wrap="square" rtlCol="0">
              <a:spAutoFit/>
            </a:bodyPr>
            <a:lstStyle/>
            <a:p>
              <a:r>
                <a:rPr lang="en-US" sz="1300" dirty="0">
                  <a:latin typeface="Arial" panose="020B0604020202020204" pitchFamily="34" charset="0"/>
                  <a:cs typeface="Arial" panose="020B0604020202020204" pitchFamily="34" charset="0"/>
                </a:rPr>
                <a:t>4 Control Microbial</a:t>
              </a:r>
            </a:p>
          </p:txBody>
        </p:sp>
        <p:sp>
          <p:nvSpPr>
            <p:cNvPr id="575" name="TextBox 574">
              <a:extLst>
                <a:ext uri="{FF2B5EF4-FFF2-40B4-BE49-F238E27FC236}">
                  <a16:creationId xmlns:a16="http://schemas.microsoft.com/office/drawing/2014/main" id="{E3091E7C-6A0E-ABE2-4103-C037CF3101E2}"/>
                </a:ext>
              </a:extLst>
            </p:cNvPr>
            <p:cNvSpPr txBox="1"/>
            <p:nvPr/>
          </p:nvSpPr>
          <p:spPr>
            <a:xfrm>
              <a:off x="7092899" y="34998719"/>
              <a:ext cx="1965960" cy="292388"/>
            </a:xfrm>
            <a:prstGeom prst="rect">
              <a:avLst/>
            </a:prstGeom>
            <a:solidFill>
              <a:schemeClr val="bg1"/>
            </a:solidFill>
          </p:spPr>
          <p:txBody>
            <a:bodyPr wrap="square" rtlCol="0">
              <a:spAutoFit/>
            </a:bodyPr>
            <a:lstStyle/>
            <a:p>
              <a:r>
                <a:rPr lang="en-US" sz="1300" dirty="0">
                  <a:latin typeface="Arial" panose="020B0604020202020204" pitchFamily="34" charset="0"/>
                  <a:cs typeface="Arial" panose="020B0604020202020204" pitchFamily="34" charset="0"/>
                </a:rPr>
                <a:t>4 Control IAR</a:t>
              </a:r>
            </a:p>
          </p:txBody>
        </p:sp>
        <p:sp>
          <p:nvSpPr>
            <p:cNvPr id="576" name="TextBox 575">
              <a:extLst>
                <a:ext uri="{FF2B5EF4-FFF2-40B4-BE49-F238E27FC236}">
                  <a16:creationId xmlns:a16="http://schemas.microsoft.com/office/drawing/2014/main" id="{204CC0D4-8846-B002-11CD-B09DDB785634}"/>
                </a:ext>
              </a:extLst>
            </p:cNvPr>
            <p:cNvSpPr txBox="1"/>
            <p:nvPr/>
          </p:nvSpPr>
          <p:spPr>
            <a:xfrm>
              <a:off x="2114298" y="34998719"/>
              <a:ext cx="1965960" cy="292388"/>
            </a:xfrm>
            <a:prstGeom prst="rect">
              <a:avLst/>
            </a:prstGeom>
            <a:solidFill>
              <a:schemeClr val="bg1"/>
            </a:solidFill>
          </p:spPr>
          <p:txBody>
            <a:bodyPr wrap="square" rtlCol="0">
              <a:spAutoFit/>
            </a:bodyPr>
            <a:lstStyle/>
            <a:p>
              <a:r>
                <a:rPr lang="en-US" sz="1300" dirty="0">
                  <a:latin typeface="Arial" panose="020B0604020202020204" pitchFamily="34" charset="0"/>
                  <a:cs typeface="Arial" panose="020B0604020202020204" pitchFamily="34" charset="0"/>
                </a:rPr>
                <a:t>4 Control Polyclonal</a:t>
              </a:r>
            </a:p>
          </p:txBody>
        </p:sp>
        <p:sp>
          <p:nvSpPr>
            <p:cNvPr id="577" name="TextBox 576">
              <a:extLst>
                <a:ext uri="{FF2B5EF4-FFF2-40B4-BE49-F238E27FC236}">
                  <a16:creationId xmlns:a16="http://schemas.microsoft.com/office/drawing/2014/main" id="{5D219C61-E191-4F7A-D3E8-1D0343C9F3C8}"/>
                </a:ext>
              </a:extLst>
            </p:cNvPr>
            <p:cNvSpPr txBox="1"/>
            <p:nvPr/>
          </p:nvSpPr>
          <p:spPr>
            <a:xfrm>
              <a:off x="7092899" y="36064215"/>
              <a:ext cx="1965960" cy="292388"/>
            </a:xfrm>
            <a:prstGeom prst="rect">
              <a:avLst/>
            </a:prstGeom>
            <a:solidFill>
              <a:schemeClr val="bg1"/>
            </a:solidFill>
          </p:spPr>
          <p:txBody>
            <a:bodyPr wrap="square" rtlCol="0">
              <a:spAutoFit/>
            </a:bodyPr>
            <a:lstStyle/>
            <a:p>
              <a:r>
                <a:rPr lang="en-US" sz="1300" dirty="0">
                  <a:latin typeface="Arial" panose="020B0604020202020204" pitchFamily="34" charset="0"/>
                  <a:cs typeface="Arial" panose="020B0604020202020204" pitchFamily="34" charset="0"/>
                </a:rPr>
                <a:t>2 T1D IAR</a:t>
              </a:r>
            </a:p>
          </p:txBody>
        </p:sp>
        <p:sp>
          <p:nvSpPr>
            <p:cNvPr id="579" name="TextBox 578">
              <a:extLst>
                <a:ext uri="{FF2B5EF4-FFF2-40B4-BE49-F238E27FC236}">
                  <a16:creationId xmlns:a16="http://schemas.microsoft.com/office/drawing/2014/main" id="{5085B75C-F816-E8F8-EE4D-802EB25F7351}"/>
                </a:ext>
              </a:extLst>
            </p:cNvPr>
            <p:cNvSpPr txBox="1"/>
            <p:nvPr/>
          </p:nvSpPr>
          <p:spPr>
            <a:xfrm>
              <a:off x="4561387" y="36064215"/>
              <a:ext cx="1965960" cy="292388"/>
            </a:xfrm>
            <a:prstGeom prst="rect">
              <a:avLst/>
            </a:prstGeom>
            <a:solidFill>
              <a:schemeClr val="bg1"/>
            </a:solidFill>
          </p:spPr>
          <p:txBody>
            <a:bodyPr wrap="square" rtlCol="0">
              <a:spAutoFit/>
            </a:bodyPr>
            <a:lstStyle/>
            <a:p>
              <a:r>
                <a:rPr lang="en-US" sz="1300" dirty="0">
                  <a:latin typeface="Arial" panose="020B0604020202020204" pitchFamily="34" charset="0"/>
                  <a:cs typeface="Arial" panose="020B0604020202020204" pitchFamily="34" charset="0"/>
                </a:rPr>
                <a:t>2 T1D Microbial</a:t>
              </a:r>
            </a:p>
          </p:txBody>
        </p:sp>
        <p:sp>
          <p:nvSpPr>
            <p:cNvPr id="581" name="TextBox 580">
              <a:extLst>
                <a:ext uri="{FF2B5EF4-FFF2-40B4-BE49-F238E27FC236}">
                  <a16:creationId xmlns:a16="http://schemas.microsoft.com/office/drawing/2014/main" id="{92FE22FF-241B-730E-B134-C910EE3EBD3D}"/>
                </a:ext>
              </a:extLst>
            </p:cNvPr>
            <p:cNvSpPr txBox="1"/>
            <p:nvPr/>
          </p:nvSpPr>
          <p:spPr>
            <a:xfrm>
              <a:off x="2114298" y="36064215"/>
              <a:ext cx="1965960" cy="292388"/>
            </a:xfrm>
            <a:prstGeom prst="rect">
              <a:avLst/>
            </a:prstGeom>
            <a:solidFill>
              <a:schemeClr val="bg1"/>
            </a:solidFill>
          </p:spPr>
          <p:txBody>
            <a:bodyPr wrap="square" rtlCol="0">
              <a:spAutoFit/>
            </a:bodyPr>
            <a:lstStyle/>
            <a:p>
              <a:r>
                <a:rPr lang="en-US" sz="1300" dirty="0">
                  <a:latin typeface="Arial" panose="020B0604020202020204" pitchFamily="34" charset="0"/>
                  <a:cs typeface="Arial" panose="020B0604020202020204" pitchFamily="34" charset="0"/>
                </a:rPr>
                <a:t>2 T1D Polyclonal</a:t>
              </a:r>
            </a:p>
          </p:txBody>
        </p:sp>
      </p:grpSp>
      <p:sp>
        <p:nvSpPr>
          <p:cNvPr id="591" name="TextBox 590">
            <a:extLst>
              <a:ext uri="{FF2B5EF4-FFF2-40B4-BE49-F238E27FC236}">
                <a16:creationId xmlns:a16="http://schemas.microsoft.com/office/drawing/2014/main" id="{E978F9DE-8049-B6C7-F6EE-23637BC5ECE9}"/>
              </a:ext>
            </a:extLst>
          </p:cNvPr>
          <p:cNvSpPr txBox="1"/>
          <p:nvPr/>
        </p:nvSpPr>
        <p:spPr>
          <a:xfrm>
            <a:off x="1342071" y="29850309"/>
            <a:ext cx="2445529" cy="400110"/>
          </a:xfrm>
          <a:prstGeom prst="rect">
            <a:avLst/>
          </a:prstGeom>
          <a:noFill/>
        </p:spPr>
        <p:txBody>
          <a:bodyPr wrap="square" rtlCol="0">
            <a:spAutoFit/>
          </a:bodyPr>
          <a:lstStyle/>
          <a:p>
            <a:pPr>
              <a:buClr>
                <a:schemeClr val="tx2"/>
              </a:buClr>
            </a:pPr>
            <a:r>
              <a:rPr lang="en-US" sz="2000" b="1" dirty="0">
                <a:latin typeface="Arial" panose="020B0604020202020204" pitchFamily="34" charset="0"/>
                <a:cs typeface="Arial" panose="020B0604020202020204" pitchFamily="34" charset="0"/>
              </a:rPr>
              <a:t>A. Cell Ranger QC</a:t>
            </a:r>
          </a:p>
        </p:txBody>
      </p:sp>
      <p:sp>
        <p:nvSpPr>
          <p:cNvPr id="325" name="TextBox 5">
            <a:extLst>
              <a:ext uri="{FF2B5EF4-FFF2-40B4-BE49-F238E27FC236}">
                <a16:creationId xmlns:a16="http://schemas.microsoft.com/office/drawing/2014/main" id="{2A19F274-CC73-BD3E-B746-DA36625FDF4E}"/>
              </a:ext>
            </a:extLst>
          </p:cNvPr>
          <p:cNvSpPr txBox="1"/>
          <p:nvPr/>
        </p:nvSpPr>
        <p:spPr>
          <a:xfrm>
            <a:off x="35592813" y="29803108"/>
            <a:ext cx="3289138" cy="400110"/>
          </a:xfrm>
          <a:prstGeom prst="rect">
            <a:avLst/>
          </a:prstGeom>
          <a:solidFill>
            <a:schemeClr val="bg1"/>
          </a:solid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n-US" sz="2000" dirty="0"/>
              <a:t>CD3/28</a:t>
            </a:r>
          </a:p>
        </p:txBody>
      </p:sp>
      <p:sp>
        <p:nvSpPr>
          <p:cNvPr id="326" name="TextBox 6">
            <a:extLst>
              <a:ext uri="{FF2B5EF4-FFF2-40B4-BE49-F238E27FC236}">
                <a16:creationId xmlns:a16="http://schemas.microsoft.com/office/drawing/2014/main" id="{118C2404-9AD0-6AA2-9F38-0EA694BD7A4F}"/>
              </a:ext>
            </a:extLst>
          </p:cNvPr>
          <p:cNvSpPr txBox="1"/>
          <p:nvPr/>
        </p:nvSpPr>
        <p:spPr>
          <a:xfrm>
            <a:off x="38994007" y="29778364"/>
            <a:ext cx="3289138" cy="400110"/>
          </a:xfrm>
          <a:prstGeom prst="rect">
            <a:avLst/>
          </a:prstGeom>
          <a:solidFill>
            <a:schemeClr val="bg1"/>
          </a:solid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n-US" sz="2000" dirty="0"/>
              <a:t>Islet</a:t>
            </a:r>
          </a:p>
        </p:txBody>
      </p:sp>
      <p:sp>
        <p:nvSpPr>
          <p:cNvPr id="594" name="TextBox 593">
            <a:extLst>
              <a:ext uri="{FF2B5EF4-FFF2-40B4-BE49-F238E27FC236}">
                <a16:creationId xmlns:a16="http://schemas.microsoft.com/office/drawing/2014/main" id="{F4D1D4BB-79D5-93C2-A45A-448FACDBEA30}"/>
              </a:ext>
            </a:extLst>
          </p:cNvPr>
          <p:cNvSpPr txBox="1"/>
          <p:nvPr/>
        </p:nvSpPr>
        <p:spPr>
          <a:xfrm>
            <a:off x="8517261" y="38981893"/>
            <a:ext cx="3297367" cy="400110"/>
          </a:xfrm>
          <a:prstGeom prst="rect">
            <a:avLst/>
          </a:prstGeom>
          <a:noFill/>
        </p:spPr>
        <p:txBody>
          <a:bodyPr wrap="square" rtlCol="0">
            <a:spAutoFit/>
          </a:bodyPr>
          <a:lstStyle/>
          <a:p>
            <a:pPr>
              <a:buClr>
                <a:schemeClr val="tx2"/>
              </a:buClr>
            </a:pPr>
            <a:r>
              <a:rPr lang="en-US" sz="2000" b="1" dirty="0">
                <a:latin typeface="Arial" panose="020B0604020202020204" pitchFamily="34" charset="0"/>
                <a:cs typeface="Arial" panose="020B0604020202020204" pitchFamily="34" charset="0"/>
              </a:rPr>
              <a:t>C. TCR Recovery ~80%</a:t>
            </a:r>
          </a:p>
        </p:txBody>
      </p:sp>
      <p:sp>
        <p:nvSpPr>
          <p:cNvPr id="327" name="TextBox 326">
            <a:extLst>
              <a:ext uri="{FF2B5EF4-FFF2-40B4-BE49-F238E27FC236}">
                <a16:creationId xmlns:a16="http://schemas.microsoft.com/office/drawing/2014/main" id="{9E3F7266-AEA2-A7B4-0E98-60D4C0BA4113}"/>
              </a:ext>
            </a:extLst>
          </p:cNvPr>
          <p:cNvSpPr txBox="1"/>
          <p:nvPr/>
        </p:nvSpPr>
        <p:spPr>
          <a:xfrm>
            <a:off x="39864315" y="29368724"/>
            <a:ext cx="3859619" cy="430887"/>
          </a:xfrm>
          <a:prstGeom prst="rect">
            <a:avLst/>
          </a:prstGeom>
          <a:noFill/>
        </p:spPr>
        <p:txBody>
          <a:bodyPr wrap="square" rtlCol="0">
            <a:spAutoFit/>
          </a:bodyPr>
          <a:lstStyle/>
          <a:p>
            <a:r>
              <a:rPr lang="en-US" sz="2200" dirty="0">
                <a:solidFill>
                  <a:srgbClr val="FF0000"/>
                </a:solidFill>
              </a:rPr>
              <a:t>Update </a:t>
            </a:r>
            <a:r>
              <a:rPr lang="en-US" sz="2200" dirty="0" err="1">
                <a:solidFill>
                  <a:srgbClr val="FF0000"/>
                </a:solidFill>
              </a:rPr>
              <a:t>celltype</a:t>
            </a:r>
            <a:r>
              <a:rPr lang="en-US" sz="2200" dirty="0">
                <a:solidFill>
                  <a:srgbClr val="FF0000"/>
                </a:solidFill>
              </a:rPr>
              <a:t> identification</a:t>
            </a:r>
          </a:p>
        </p:txBody>
      </p:sp>
      <p:sp>
        <p:nvSpPr>
          <p:cNvPr id="357" name="TextBox 356">
            <a:extLst>
              <a:ext uri="{FF2B5EF4-FFF2-40B4-BE49-F238E27FC236}">
                <a16:creationId xmlns:a16="http://schemas.microsoft.com/office/drawing/2014/main" id="{D6AEEB0D-FF05-C965-76E4-C55FB6C7D6F0}"/>
              </a:ext>
            </a:extLst>
          </p:cNvPr>
          <p:cNvSpPr txBox="1"/>
          <p:nvPr/>
        </p:nvSpPr>
        <p:spPr>
          <a:xfrm>
            <a:off x="17810397" y="20050876"/>
            <a:ext cx="7047668"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All clusters have all donors and both </a:t>
            </a:r>
            <a:r>
              <a:rPr lang="en-US" sz="2000" dirty="0" err="1">
                <a:latin typeface="Arial" panose="020B0604020202020204" pitchFamily="34" charset="0"/>
                <a:cs typeface="Arial" panose="020B0604020202020204" pitchFamily="34" charset="0"/>
              </a:rPr>
              <a:t>studygroups</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Most clusters contain appreciable cells of all specificities except 0, which is almost all microbial (foreign antigen-reactive). </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IAR T cells present in every cluster.</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Polyclonal Ab creates a suitable background landscape.</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Clusters 6 and 3 are dominated by a few control donors.</a:t>
            </a:r>
          </a:p>
          <a:p>
            <a:pPr marL="342900" indent="-342900">
              <a:buFont typeface="Arial" panose="020B0604020202020204" pitchFamily="34" charset="0"/>
              <a:buChar char="•"/>
            </a:pPr>
            <a:endParaRPr lang="en-US" sz="2000" dirty="0">
              <a:solidFill>
                <a:srgbClr val="FF0000"/>
              </a:solidFill>
            </a:endParaRPr>
          </a:p>
        </p:txBody>
      </p:sp>
      <p:sp>
        <p:nvSpPr>
          <p:cNvPr id="358" name="TextBox 357">
            <a:extLst>
              <a:ext uri="{FF2B5EF4-FFF2-40B4-BE49-F238E27FC236}">
                <a16:creationId xmlns:a16="http://schemas.microsoft.com/office/drawing/2014/main" id="{334B9500-AC83-FAB9-5823-A13239A61B02}"/>
              </a:ext>
            </a:extLst>
          </p:cNvPr>
          <p:cNvSpPr txBox="1"/>
          <p:nvPr/>
        </p:nvSpPr>
        <p:spPr>
          <a:xfrm>
            <a:off x="16932095" y="41025026"/>
            <a:ext cx="4167086" cy="400110"/>
          </a:xfrm>
          <a:prstGeom prst="rect">
            <a:avLst/>
          </a:prstGeom>
          <a:noFill/>
        </p:spPr>
        <p:txBody>
          <a:bodyPr wrap="square" rtlCol="0">
            <a:spAutoFit/>
          </a:bodyPr>
          <a:lstStyle/>
          <a:p>
            <a:r>
              <a:rPr lang="en-US" sz="2000" dirty="0">
                <a:solidFill>
                  <a:srgbClr val="FF0000"/>
                </a:solidFill>
              </a:rPr>
              <a:t>Deal with boundary box under logo</a:t>
            </a:r>
          </a:p>
        </p:txBody>
      </p:sp>
      <p:sp>
        <p:nvSpPr>
          <p:cNvPr id="370" name="TextBox 369">
            <a:extLst>
              <a:ext uri="{FF2B5EF4-FFF2-40B4-BE49-F238E27FC236}">
                <a16:creationId xmlns:a16="http://schemas.microsoft.com/office/drawing/2014/main" id="{15F2C375-5095-7F5F-BCD5-AAE496187EE5}"/>
              </a:ext>
            </a:extLst>
          </p:cNvPr>
          <p:cNvSpPr txBox="1"/>
          <p:nvPr/>
        </p:nvSpPr>
        <p:spPr>
          <a:xfrm>
            <a:off x="34107747" y="28825214"/>
            <a:ext cx="9523730"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We reproduce prior IAR findings</a:t>
            </a:r>
            <a:br>
              <a:rPr lang="en-US" sz="2000" dirty="0"/>
            </a:br>
            <a:endParaRPr lang="en-US" sz="2000" dirty="0"/>
          </a:p>
          <a:p>
            <a:pPr marL="342900" indent="-342900">
              <a:buFont typeface="Arial" panose="020B0604020202020204" pitchFamily="34" charset="0"/>
              <a:buChar char="•"/>
            </a:pPr>
            <a:r>
              <a:rPr lang="en-US" sz="2000" dirty="0"/>
              <a:t>FAR cells appear similar to IAR (</a:t>
            </a:r>
            <a:r>
              <a:rPr lang="en-US" sz="2000" dirty="0">
                <a:solidFill>
                  <a:srgbClr val="FF0000"/>
                </a:solidFill>
              </a:rPr>
              <a:t>remove IAR/FAR acronym</a:t>
            </a:r>
            <a:r>
              <a:rPr lang="en-US" sz="2000" dirty="0"/>
              <a:t>)</a:t>
            </a:r>
          </a:p>
        </p:txBody>
      </p:sp>
      <p:sp>
        <p:nvSpPr>
          <p:cNvPr id="375" name="Rectangle 374">
            <a:extLst>
              <a:ext uri="{FF2B5EF4-FFF2-40B4-BE49-F238E27FC236}">
                <a16:creationId xmlns:a16="http://schemas.microsoft.com/office/drawing/2014/main" id="{77301608-E236-D50A-F13A-65CD67883A78}"/>
              </a:ext>
            </a:extLst>
          </p:cNvPr>
          <p:cNvSpPr/>
          <p:nvPr/>
        </p:nvSpPr>
        <p:spPr>
          <a:xfrm>
            <a:off x="36889630" y="34373872"/>
            <a:ext cx="8283367" cy="5286671"/>
          </a:xfrm>
          <a:prstGeom prst="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TextBox 383">
            <a:extLst>
              <a:ext uri="{FF2B5EF4-FFF2-40B4-BE49-F238E27FC236}">
                <a16:creationId xmlns:a16="http://schemas.microsoft.com/office/drawing/2014/main" id="{E9090775-FD70-D811-26C7-EE27C29F9160}"/>
              </a:ext>
            </a:extLst>
          </p:cNvPr>
          <p:cNvSpPr txBox="1"/>
          <p:nvPr/>
        </p:nvSpPr>
        <p:spPr>
          <a:xfrm>
            <a:off x="56370583" y="20571477"/>
            <a:ext cx="6217651" cy="1569660"/>
          </a:xfrm>
          <a:prstGeom prst="rect">
            <a:avLst/>
          </a:prstGeom>
          <a:noFill/>
        </p:spPr>
        <p:txBody>
          <a:bodyPr wrap="square" rtlCol="0">
            <a:spAutoFit/>
          </a:bodyPr>
          <a:lstStyle/>
          <a:p>
            <a:r>
              <a:rPr lang="en-US" sz="2400" dirty="0">
                <a:solidFill>
                  <a:srgbClr val="FF0000"/>
                </a:solidFill>
              </a:rPr>
              <a:t>Make a stepwise/flowchart setup</a:t>
            </a:r>
            <a:br>
              <a:rPr lang="en-US" sz="2400" dirty="0">
                <a:solidFill>
                  <a:srgbClr val="FF0000"/>
                </a:solidFill>
              </a:rPr>
            </a:br>
            <a:r>
              <a:rPr lang="en-US" sz="2400" dirty="0">
                <a:solidFill>
                  <a:srgbClr val="FF0000"/>
                </a:solidFill>
              </a:rPr>
              <a:t>1. Treg/</a:t>
            </a:r>
            <a:r>
              <a:rPr lang="en-US" sz="2400" dirty="0" err="1">
                <a:solidFill>
                  <a:srgbClr val="FF0000"/>
                </a:solidFill>
              </a:rPr>
              <a:t>Tconv</a:t>
            </a:r>
            <a:br>
              <a:rPr lang="en-US" sz="2400" dirty="0">
                <a:solidFill>
                  <a:srgbClr val="FF0000"/>
                </a:solidFill>
              </a:rPr>
            </a:br>
            <a:r>
              <a:rPr lang="en-US" sz="2400" dirty="0">
                <a:solidFill>
                  <a:srgbClr val="FF0000"/>
                </a:solidFill>
              </a:rPr>
              <a:t>2. Ag-specific cells</a:t>
            </a:r>
            <a:br>
              <a:rPr lang="en-US" sz="2400" dirty="0">
                <a:solidFill>
                  <a:srgbClr val="FF0000"/>
                </a:solidFill>
              </a:rPr>
            </a:br>
            <a:r>
              <a:rPr lang="en-US" sz="2400" dirty="0">
                <a:solidFill>
                  <a:srgbClr val="FF0000"/>
                </a:solidFill>
              </a:rPr>
              <a:t>OR consider splitting 2 into another section</a:t>
            </a:r>
          </a:p>
        </p:txBody>
      </p:sp>
      <p:sp>
        <p:nvSpPr>
          <p:cNvPr id="385" name="TextBox 384">
            <a:extLst>
              <a:ext uri="{FF2B5EF4-FFF2-40B4-BE49-F238E27FC236}">
                <a16:creationId xmlns:a16="http://schemas.microsoft.com/office/drawing/2014/main" id="{2E035343-7B06-1F4F-2A4E-2D051F853EAA}"/>
              </a:ext>
            </a:extLst>
          </p:cNvPr>
          <p:cNvSpPr txBox="1"/>
          <p:nvPr/>
        </p:nvSpPr>
        <p:spPr>
          <a:xfrm>
            <a:off x="16653591" y="38093427"/>
            <a:ext cx="2875174" cy="461665"/>
          </a:xfrm>
          <a:prstGeom prst="rect">
            <a:avLst/>
          </a:prstGeom>
          <a:noFill/>
        </p:spPr>
        <p:txBody>
          <a:bodyPr wrap="square" rtlCol="0">
            <a:spAutoFit/>
          </a:bodyPr>
          <a:lstStyle/>
          <a:p>
            <a:r>
              <a:rPr lang="en-US" sz="2400" dirty="0">
                <a:solidFill>
                  <a:srgbClr val="FF0000"/>
                </a:solidFill>
              </a:rPr>
              <a:t>Add rest of gating figs</a:t>
            </a:r>
          </a:p>
        </p:txBody>
      </p:sp>
      <p:sp>
        <p:nvSpPr>
          <p:cNvPr id="386" name="TextBox 385">
            <a:extLst>
              <a:ext uri="{FF2B5EF4-FFF2-40B4-BE49-F238E27FC236}">
                <a16:creationId xmlns:a16="http://schemas.microsoft.com/office/drawing/2014/main" id="{77A5E160-644D-751B-4154-E300A8AFE748}"/>
              </a:ext>
            </a:extLst>
          </p:cNvPr>
          <p:cNvSpPr txBox="1"/>
          <p:nvPr/>
        </p:nvSpPr>
        <p:spPr>
          <a:xfrm>
            <a:off x="20947002" y="37778796"/>
            <a:ext cx="2875174" cy="1569660"/>
          </a:xfrm>
          <a:prstGeom prst="rect">
            <a:avLst/>
          </a:prstGeom>
          <a:noFill/>
        </p:spPr>
        <p:txBody>
          <a:bodyPr wrap="square" rtlCol="0">
            <a:spAutoFit/>
          </a:bodyPr>
          <a:lstStyle/>
          <a:p>
            <a:r>
              <a:rPr lang="en-US" sz="2400" dirty="0">
                <a:solidFill>
                  <a:srgbClr val="FF0000"/>
                </a:solidFill>
              </a:rPr>
              <a:t>How many cells of each specificity in each Ag-specific gate?</a:t>
            </a:r>
          </a:p>
        </p:txBody>
      </p:sp>
      <p:sp>
        <p:nvSpPr>
          <p:cNvPr id="388" name="TextBox 387">
            <a:extLst>
              <a:ext uri="{FF2B5EF4-FFF2-40B4-BE49-F238E27FC236}">
                <a16:creationId xmlns:a16="http://schemas.microsoft.com/office/drawing/2014/main" id="{D36D9749-C725-8B9C-0716-90F83E39CC76}"/>
              </a:ext>
            </a:extLst>
          </p:cNvPr>
          <p:cNvSpPr txBox="1"/>
          <p:nvPr/>
        </p:nvSpPr>
        <p:spPr>
          <a:xfrm>
            <a:off x="33861378" y="34220689"/>
            <a:ext cx="2875174" cy="461665"/>
          </a:xfrm>
          <a:prstGeom prst="rect">
            <a:avLst/>
          </a:prstGeom>
          <a:noFill/>
        </p:spPr>
        <p:txBody>
          <a:bodyPr wrap="square" rtlCol="0">
            <a:spAutoFit/>
          </a:bodyPr>
          <a:lstStyle/>
          <a:p>
            <a:r>
              <a:rPr lang="en-US" sz="2400" dirty="0">
                <a:solidFill>
                  <a:srgbClr val="FF0000"/>
                </a:solidFill>
              </a:rPr>
              <a:t>Make p589-1 circos</a:t>
            </a:r>
          </a:p>
        </p:txBody>
      </p:sp>
      <p:sp>
        <p:nvSpPr>
          <p:cNvPr id="389" name="TextBox 388">
            <a:extLst>
              <a:ext uri="{FF2B5EF4-FFF2-40B4-BE49-F238E27FC236}">
                <a16:creationId xmlns:a16="http://schemas.microsoft.com/office/drawing/2014/main" id="{E32ECFDC-8D4F-E7B8-54B2-BFDF4B52682D}"/>
              </a:ext>
            </a:extLst>
          </p:cNvPr>
          <p:cNvSpPr txBox="1"/>
          <p:nvPr/>
        </p:nvSpPr>
        <p:spPr>
          <a:xfrm>
            <a:off x="38186954" y="33778626"/>
            <a:ext cx="7361986" cy="461665"/>
          </a:xfrm>
          <a:prstGeom prst="rect">
            <a:avLst/>
          </a:prstGeom>
          <a:noFill/>
        </p:spPr>
        <p:txBody>
          <a:bodyPr wrap="square" rtlCol="0">
            <a:spAutoFit/>
          </a:bodyPr>
          <a:lstStyle/>
          <a:p>
            <a:r>
              <a:rPr lang="en-US" sz="2400" dirty="0">
                <a:solidFill>
                  <a:srgbClr val="FF0000"/>
                </a:solidFill>
              </a:rPr>
              <a:t>Maybe do not need circos from P390 if no p589-1 circos</a:t>
            </a:r>
          </a:p>
        </p:txBody>
      </p:sp>
      <p:sp>
        <p:nvSpPr>
          <p:cNvPr id="390" name="TextBox 389">
            <a:extLst>
              <a:ext uri="{FF2B5EF4-FFF2-40B4-BE49-F238E27FC236}">
                <a16:creationId xmlns:a16="http://schemas.microsoft.com/office/drawing/2014/main" id="{C91D53F0-0713-C0E6-3ACD-137C55CD914D}"/>
              </a:ext>
            </a:extLst>
          </p:cNvPr>
          <p:cNvSpPr txBox="1"/>
          <p:nvPr/>
        </p:nvSpPr>
        <p:spPr>
          <a:xfrm>
            <a:off x="38035654" y="31074730"/>
            <a:ext cx="3030359" cy="707886"/>
          </a:xfrm>
          <a:prstGeom prst="rect">
            <a:avLst/>
          </a:prstGeom>
          <a:noFill/>
        </p:spPr>
        <p:txBody>
          <a:bodyPr wrap="square" rtlCol="0">
            <a:spAutoFit/>
          </a:bodyPr>
          <a:lstStyle/>
          <a:p>
            <a:r>
              <a:rPr lang="en-US" sz="2000" dirty="0">
                <a:solidFill>
                  <a:srgbClr val="FF0000"/>
                </a:solidFill>
              </a:rPr>
              <a:t>Make stimulation-facet ordering uniform</a:t>
            </a:r>
          </a:p>
        </p:txBody>
      </p:sp>
      <p:sp>
        <p:nvSpPr>
          <p:cNvPr id="394" name="Rectangle 393">
            <a:extLst>
              <a:ext uri="{FF2B5EF4-FFF2-40B4-BE49-F238E27FC236}">
                <a16:creationId xmlns:a16="http://schemas.microsoft.com/office/drawing/2014/main" id="{793E5C72-AC07-45F0-9A7A-D62F1F9324AE}"/>
              </a:ext>
            </a:extLst>
          </p:cNvPr>
          <p:cNvSpPr/>
          <p:nvPr/>
        </p:nvSpPr>
        <p:spPr>
          <a:xfrm>
            <a:off x="32099568" y="26158292"/>
            <a:ext cx="818832" cy="5943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Rectangle 398">
            <a:extLst>
              <a:ext uri="{FF2B5EF4-FFF2-40B4-BE49-F238E27FC236}">
                <a16:creationId xmlns:a16="http://schemas.microsoft.com/office/drawing/2014/main" id="{C4DE5E5F-854F-3CD0-E39E-48F499E7F787}"/>
              </a:ext>
            </a:extLst>
          </p:cNvPr>
          <p:cNvSpPr/>
          <p:nvPr/>
        </p:nvSpPr>
        <p:spPr>
          <a:xfrm>
            <a:off x="-4235" y="5390149"/>
            <a:ext cx="914400" cy="5943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5" name="Group 634">
            <a:extLst>
              <a:ext uri="{FF2B5EF4-FFF2-40B4-BE49-F238E27FC236}">
                <a16:creationId xmlns:a16="http://schemas.microsoft.com/office/drawing/2014/main" id="{11D132A9-18D1-3244-3B67-0FD29A0C31AB}"/>
              </a:ext>
            </a:extLst>
          </p:cNvPr>
          <p:cNvGrpSpPr/>
          <p:nvPr/>
        </p:nvGrpSpPr>
        <p:grpSpPr>
          <a:xfrm>
            <a:off x="9451203" y="34687519"/>
            <a:ext cx="5928694" cy="4005023"/>
            <a:chOff x="9792946" y="34529931"/>
            <a:chExt cx="5928694" cy="4005023"/>
          </a:xfrm>
        </p:grpSpPr>
        <p:grpSp>
          <p:nvGrpSpPr>
            <p:cNvPr id="628" name="Group 627">
              <a:extLst>
                <a:ext uri="{FF2B5EF4-FFF2-40B4-BE49-F238E27FC236}">
                  <a16:creationId xmlns:a16="http://schemas.microsoft.com/office/drawing/2014/main" id="{3BAB2135-6723-740B-DE87-07055C9B677A}"/>
                </a:ext>
              </a:extLst>
            </p:cNvPr>
            <p:cNvGrpSpPr/>
            <p:nvPr/>
          </p:nvGrpSpPr>
          <p:grpSpPr>
            <a:xfrm>
              <a:off x="9792946" y="34529931"/>
              <a:ext cx="5928694" cy="4005023"/>
              <a:chOff x="12860258" y="34609032"/>
              <a:chExt cx="5928694" cy="4005023"/>
            </a:xfrm>
          </p:grpSpPr>
          <p:grpSp>
            <p:nvGrpSpPr>
              <p:cNvPr id="626" name="Group 625">
                <a:extLst>
                  <a:ext uri="{FF2B5EF4-FFF2-40B4-BE49-F238E27FC236}">
                    <a16:creationId xmlns:a16="http://schemas.microsoft.com/office/drawing/2014/main" id="{A1307B01-04E7-88B8-D871-8A125305BA25}"/>
                  </a:ext>
                </a:extLst>
              </p:cNvPr>
              <p:cNvGrpSpPr/>
              <p:nvPr/>
            </p:nvGrpSpPr>
            <p:grpSpPr>
              <a:xfrm>
                <a:off x="12860258" y="34609032"/>
                <a:ext cx="5928694" cy="4005023"/>
                <a:chOff x="14114653" y="34700865"/>
                <a:chExt cx="5928694" cy="4005023"/>
              </a:xfrm>
            </p:grpSpPr>
            <p:pic>
              <p:nvPicPr>
                <p:cNvPr id="338" name="Picture 337">
                  <a:extLst>
                    <a:ext uri="{FF2B5EF4-FFF2-40B4-BE49-F238E27FC236}">
                      <a16:creationId xmlns:a16="http://schemas.microsoft.com/office/drawing/2014/main" id="{36B8E586-D98B-938D-A913-B77610B506E7}"/>
                    </a:ext>
                  </a:extLst>
                </p:cNvPr>
                <p:cNvPicPr>
                  <a:picLocks noChangeAspect="1"/>
                </p:cNvPicPr>
                <p:nvPr/>
              </p:nvPicPr>
              <p:blipFill>
                <a:blip r:embed="rId6"/>
                <a:srcRect t="65970" r="66101"/>
                <a:stretch/>
              </p:blipFill>
              <p:spPr>
                <a:xfrm>
                  <a:off x="14114653" y="34738176"/>
                  <a:ext cx="5928694" cy="3967712"/>
                </a:xfrm>
                <a:prstGeom prst="rect">
                  <a:avLst/>
                </a:prstGeom>
              </p:spPr>
            </p:pic>
            <p:sp>
              <p:nvSpPr>
                <p:cNvPr id="624" name="Rectangle 623">
                  <a:extLst>
                    <a:ext uri="{FF2B5EF4-FFF2-40B4-BE49-F238E27FC236}">
                      <a16:creationId xmlns:a16="http://schemas.microsoft.com/office/drawing/2014/main" id="{38A5FB2B-7B2B-3D34-5786-DEBBE9604507}"/>
                    </a:ext>
                  </a:extLst>
                </p:cNvPr>
                <p:cNvSpPr/>
                <p:nvPr/>
              </p:nvSpPr>
              <p:spPr>
                <a:xfrm>
                  <a:off x="14425566" y="35526760"/>
                  <a:ext cx="1519991" cy="27230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TextBox 596">
                  <a:extLst>
                    <a:ext uri="{FF2B5EF4-FFF2-40B4-BE49-F238E27FC236}">
                      <a16:creationId xmlns:a16="http://schemas.microsoft.com/office/drawing/2014/main" id="{9E1C749F-D0F8-2241-023A-D75D48B7E7AE}"/>
                    </a:ext>
                  </a:extLst>
                </p:cNvPr>
                <p:cNvSpPr txBox="1"/>
                <p:nvPr/>
              </p:nvSpPr>
              <p:spPr>
                <a:xfrm>
                  <a:off x="15965878" y="34700865"/>
                  <a:ext cx="1965960" cy="292388"/>
                </a:xfrm>
                <a:prstGeom prst="rect">
                  <a:avLst/>
                </a:prstGeom>
                <a:solidFill>
                  <a:schemeClr val="bg1"/>
                </a:solidFill>
              </p:spPr>
              <p:txBody>
                <a:bodyPr wrap="square" rtlCol="0">
                  <a:spAutoFit/>
                </a:bodyPr>
                <a:lstStyle/>
                <a:p>
                  <a:r>
                    <a:rPr lang="en-US" sz="1300" dirty="0">
                      <a:latin typeface="Arial" panose="020B0604020202020204" pitchFamily="34" charset="0"/>
                      <a:cs typeface="Arial" panose="020B0604020202020204" pitchFamily="34" charset="0"/>
                    </a:rPr>
                    <a:t>4 Control IAR</a:t>
                  </a:r>
                </a:p>
              </p:txBody>
            </p:sp>
          </p:grpSp>
          <p:sp>
            <p:nvSpPr>
              <p:cNvPr id="627" name="Rectangle 626">
                <a:extLst>
                  <a:ext uri="{FF2B5EF4-FFF2-40B4-BE49-F238E27FC236}">
                    <a16:creationId xmlns:a16="http://schemas.microsoft.com/office/drawing/2014/main" id="{DED9FE36-06E1-FF28-0FE2-CE17DD1214D6}"/>
                  </a:ext>
                </a:extLst>
              </p:cNvPr>
              <p:cNvSpPr/>
              <p:nvPr/>
            </p:nvSpPr>
            <p:spPr>
              <a:xfrm>
                <a:off x="13018867" y="34908291"/>
                <a:ext cx="457200" cy="12450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3" name="TextBox 602">
              <a:extLst>
                <a:ext uri="{FF2B5EF4-FFF2-40B4-BE49-F238E27FC236}">
                  <a16:creationId xmlns:a16="http://schemas.microsoft.com/office/drawing/2014/main" id="{D12A5F5E-8433-9054-59AC-63771BFFB224}"/>
                </a:ext>
              </a:extLst>
            </p:cNvPr>
            <p:cNvSpPr txBox="1"/>
            <p:nvPr/>
          </p:nvSpPr>
          <p:spPr>
            <a:xfrm>
              <a:off x="10130028" y="35312316"/>
              <a:ext cx="1572768" cy="137160"/>
            </a:xfrm>
            <a:prstGeom prst="rect">
              <a:avLst/>
            </a:prstGeom>
            <a:noFill/>
          </p:spPr>
          <p:txBody>
            <a:bodyPr wrap="square" rtlCol="0">
              <a:spAutoFit/>
            </a:bodyPr>
            <a:lstStyle/>
            <a:p>
              <a:pPr algn="r"/>
              <a:r>
                <a:rPr lang="en-US" sz="800" dirty="0">
                  <a:latin typeface="Arial" panose="020B0604020202020204" pitchFamily="34" charset="0"/>
                  <a:cs typeface="Arial" panose="020B0604020202020204" pitchFamily="34" charset="0"/>
                </a:rPr>
                <a:t>6 T1D IAR</a:t>
              </a:r>
            </a:p>
          </p:txBody>
        </p:sp>
        <p:sp>
          <p:nvSpPr>
            <p:cNvPr id="604" name="TextBox 603">
              <a:extLst>
                <a:ext uri="{FF2B5EF4-FFF2-40B4-BE49-F238E27FC236}">
                  <a16:creationId xmlns:a16="http://schemas.microsoft.com/office/drawing/2014/main" id="{581C7E39-8DCA-166C-4431-1E8428F9E9DF}"/>
                </a:ext>
              </a:extLst>
            </p:cNvPr>
            <p:cNvSpPr txBox="1"/>
            <p:nvPr/>
          </p:nvSpPr>
          <p:spPr>
            <a:xfrm>
              <a:off x="10130028" y="35619984"/>
              <a:ext cx="1572768" cy="137160"/>
            </a:xfrm>
            <a:prstGeom prst="rect">
              <a:avLst/>
            </a:prstGeom>
            <a:noFill/>
          </p:spPr>
          <p:txBody>
            <a:bodyPr wrap="square" rtlCol="0">
              <a:spAutoFit/>
            </a:bodyPr>
            <a:lstStyle/>
            <a:p>
              <a:pPr algn="r"/>
              <a:r>
                <a:rPr lang="en-US" sz="800" dirty="0">
                  <a:latin typeface="Arial" panose="020B0604020202020204" pitchFamily="34" charset="0"/>
                  <a:cs typeface="Arial" panose="020B0604020202020204" pitchFamily="34" charset="0"/>
                </a:rPr>
                <a:t>6 T1D Polyclonal</a:t>
              </a:r>
            </a:p>
          </p:txBody>
        </p:sp>
        <p:sp>
          <p:nvSpPr>
            <p:cNvPr id="605" name="TextBox 604">
              <a:extLst>
                <a:ext uri="{FF2B5EF4-FFF2-40B4-BE49-F238E27FC236}">
                  <a16:creationId xmlns:a16="http://schemas.microsoft.com/office/drawing/2014/main" id="{EC6F5528-EE53-CDB1-2A69-1848D538824E}"/>
                </a:ext>
              </a:extLst>
            </p:cNvPr>
            <p:cNvSpPr txBox="1"/>
            <p:nvPr/>
          </p:nvSpPr>
          <p:spPr>
            <a:xfrm>
              <a:off x="10130028" y="35466150"/>
              <a:ext cx="1572768" cy="137160"/>
            </a:xfrm>
            <a:prstGeom prst="rect">
              <a:avLst/>
            </a:prstGeom>
            <a:noFill/>
          </p:spPr>
          <p:txBody>
            <a:bodyPr wrap="square" rtlCol="0">
              <a:spAutoFit/>
            </a:bodyPr>
            <a:lstStyle/>
            <a:p>
              <a:pPr algn="r"/>
              <a:r>
                <a:rPr lang="en-US" sz="800" dirty="0">
                  <a:latin typeface="Arial" panose="020B0604020202020204" pitchFamily="34" charset="0"/>
                  <a:cs typeface="Arial" panose="020B0604020202020204" pitchFamily="34" charset="0"/>
                </a:rPr>
                <a:t>6 T1D Microbial</a:t>
              </a:r>
            </a:p>
          </p:txBody>
        </p:sp>
        <p:sp>
          <p:nvSpPr>
            <p:cNvPr id="606" name="TextBox 605">
              <a:extLst>
                <a:ext uri="{FF2B5EF4-FFF2-40B4-BE49-F238E27FC236}">
                  <a16:creationId xmlns:a16="http://schemas.microsoft.com/office/drawing/2014/main" id="{A15ACF04-254F-7F43-FBC5-2B77DC808F7C}"/>
                </a:ext>
              </a:extLst>
            </p:cNvPr>
            <p:cNvSpPr txBox="1"/>
            <p:nvPr/>
          </p:nvSpPr>
          <p:spPr>
            <a:xfrm>
              <a:off x="10130028" y="37761719"/>
              <a:ext cx="1572768" cy="137160"/>
            </a:xfrm>
            <a:prstGeom prst="rect">
              <a:avLst/>
            </a:prstGeom>
            <a:noFill/>
          </p:spPr>
          <p:txBody>
            <a:bodyPr wrap="square" rtlCol="0">
              <a:spAutoFit/>
            </a:bodyPr>
            <a:lstStyle/>
            <a:p>
              <a:pPr algn="r"/>
              <a:r>
                <a:rPr lang="en-US" sz="800" dirty="0">
                  <a:latin typeface="Arial" panose="020B0604020202020204" pitchFamily="34" charset="0"/>
                  <a:cs typeface="Arial" panose="020B0604020202020204" pitchFamily="34" charset="0"/>
                </a:rPr>
                <a:t>1 Control Microbial</a:t>
              </a:r>
            </a:p>
          </p:txBody>
        </p:sp>
        <p:sp>
          <p:nvSpPr>
            <p:cNvPr id="607" name="TextBox 606">
              <a:extLst>
                <a:ext uri="{FF2B5EF4-FFF2-40B4-BE49-F238E27FC236}">
                  <a16:creationId xmlns:a16="http://schemas.microsoft.com/office/drawing/2014/main" id="{7EFADC7A-6228-2B1E-0230-C74B5B228DB3}"/>
                </a:ext>
              </a:extLst>
            </p:cNvPr>
            <p:cNvSpPr txBox="1"/>
            <p:nvPr/>
          </p:nvSpPr>
          <p:spPr>
            <a:xfrm>
              <a:off x="10130028" y="37599596"/>
              <a:ext cx="1572768" cy="137160"/>
            </a:xfrm>
            <a:prstGeom prst="rect">
              <a:avLst/>
            </a:prstGeom>
            <a:noFill/>
          </p:spPr>
          <p:txBody>
            <a:bodyPr wrap="square" rtlCol="0">
              <a:spAutoFit/>
            </a:bodyPr>
            <a:lstStyle/>
            <a:p>
              <a:pPr algn="r"/>
              <a:r>
                <a:rPr lang="en-US" sz="800" dirty="0">
                  <a:latin typeface="Arial" panose="020B0604020202020204" pitchFamily="34" charset="0"/>
                  <a:cs typeface="Arial" panose="020B0604020202020204" pitchFamily="34" charset="0"/>
                </a:rPr>
                <a:t>1 Control IAR</a:t>
              </a:r>
            </a:p>
          </p:txBody>
        </p:sp>
        <p:sp>
          <p:nvSpPr>
            <p:cNvPr id="608" name="TextBox 607">
              <a:extLst>
                <a:ext uri="{FF2B5EF4-FFF2-40B4-BE49-F238E27FC236}">
                  <a16:creationId xmlns:a16="http://schemas.microsoft.com/office/drawing/2014/main" id="{44470394-0F09-3F19-96F1-BBCA828CEE60}"/>
                </a:ext>
              </a:extLst>
            </p:cNvPr>
            <p:cNvSpPr txBox="1"/>
            <p:nvPr/>
          </p:nvSpPr>
          <p:spPr>
            <a:xfrm>
              <a:off x="10131896" y="37906543"/>
              <a:ext cx="1570900" cy="137160"/>
            </a:xfrm>
            <a:prstGeom prst="rect">
              <a:avLst/>
            </a:prstGeom>
            <a:noFill/>
          </p:spPr>
          <p:txBody>
            <a:bodyPr wrap="square" rtlCol="0">
              <a:spAutoFit/>
            </a:bodyPr>
            <a:lstStyle/>
            <a:p>
              <a:pPr algn="r"/>
              <a:r>
                <a:rPr lang="en-US" sz="800" dirty="0">
                  <a:latin typeface="Arial" panose="020B0604020202020204" pitchFamily="34" charset="0"/>
                  <a:cs typeface="Arial" panose="020B0604020202020204" pitchFamily="34" charset="0"/>
                </a:rPr>
                <a:t>1 Control Polyclonal</a:t>
              </a:r>
            </a:p>
          </p:txBody>
        </p:sp>
        <p:sp>
          <p:nvSpPr>
            <p:cNvPr id="609" name="TextBox 608">
              <a:extLst>
                <a:ext uri="{FF2B5EF4-FFF2-40B4-BE49-F238E27FC236}">
                  <a16:creationId xmlns:a16="http://schemas.microsoft.com/office/drawing/2014/main" id="{2F1D15AA-7F10-4BF8-9350-DFE4E71D0E1B}"/>
                </a:ext>
              </a:extLst>
            </p:cNvPr>
            <p:cNvSpPr txBox="1"/>
            <p:nvPr/>
          </p:nvSpPr>
          <p:spPr>
            <a:xfrm>
              <a:off x="10130028" y="37142140"/>
              <a:ext cx="1572768" cy="137160"/>
            </a:xfrm>
            <a:prstGeom prst="rect">
              <a:avLst/>
            </a:prstGeom>
            <a:noFill/>
          </p:spPr>
          <p:txBody>
            <a:bodyPr wrap="square" rtlCol="0">
              <a:spAutoFit/>
            </a:bodyPr>
            <a:lstStyle/>
            <a:p>
              <a:pPr algn="r"/>
              <a:r>
                <a:rPr lang="en-US" sz="800" dirty="0">
                  <a:latin typeface="Arial" panose="020B0604020202020204" pitchFamily="34" charset="0"/>
                  <a:cs typeface="Arial" panose="020B0604020202020204" pitchFamily="34" charset="0"/>
                </a:rPr>
                <a:t>2 T1D IAR</a:t>
              </a:r>
            </a:p>
          </p:txBody>
        </p:sp>
        <p:sp>
          <p:nvSpPr>
            <p:cNvPr id="610" name="TextBox 609">
              <a:extLst>
                <a:ext uri="{FF2B5EF4-FFF2-40B4-BE49-F238E27FC236}">
                  <a16:creationId xmlns:a16="http://schemas.microsoft.com/office/drawing/2014/main" id="{9F35F8F9-1AC4-FA69-93E0-9E614E456017}"/>
                </a:ext>
              </a:extLst>
            </p:cNvPr>
            <p:cNvSpPr txBox="1"/>
            <p:nvPr/>
          </p:nvSpPr>
          <p:spPr>
            <a:xfrm>
              <a:off x="10130028" y="37300020"/>
              <a:ext cx="1572768" cy="137160"/>
            </a:xfrm>
            <a:prstGeom prst="rect">
              <a:avLst/>
            </a:prstGeom>
            <a:noFill/>
          </p:spPr>
          <p:txBody>
            <a:bodyPr wrap="square" rtlCol="0">
              <a:spAutoFit/>
            </a:bodyPr>
            <a:lstStyle/>
            <a:p>
              <a:pPr algn="r"/>
              <a:r>
                <a:rPr lang="en-US" sz="800" dirty="0">
                  <a:latin typeface="Arial" panose="020B0604020202020204" pitchFamily="34" charset="0"/>
                  <a:cs typeface="Arial" panose="020B0604020202020204" pitchFamily="34" charset="0"/>
                </a:rPr>
                <a:t>2 T1D Microbial</a:t>
              </a:r>
            </a:p>
          </p:txBody>
        </p:sp>
        <p:sp>
          <p:nvSpPr>
            <p:cNvPr id="611" name="TextBox 610">
              <a:extLst>
                <a:ext uri="{FF2B5EF4-FFF2-40B4-BE49-F238E27FC236}">
                  <a16:creationId xmlns:a16="http://schemas.microsoft.com/office/drawing/2014/main" id="{767A7A6B-04B7-EF2A-B703-3CAB936602BC}"/>
                </a:ext>
              </a:extLst>
            </p:cNvPr>
            <p:cNvSpPr txBox="1"/>
            <p:nvPr/>
          </p:nvSpPr>
          <p:spPr>
            <a:xfrm>
              <a:off x="10130028" y="37449808"/>
              <a:ext cx="1572768" cy="137160"/>
            </a:xfrm>
            <a:prstGeom prst="rect">
              <a:avLst/>
            </a:prstGeom>
            <a:noFill/>
          </p:spPr>
          <p:txBody>
            <a:bodyPr wrap="square" rtlCol="0">
              <a:spAutoFit/>
            </a:bodyPr>
            <a:lstStyle/>
            <a:p>
              <a:pPr algn="r"/>
              <a:r>
                <a:rPr lang="en-US" sz="800" dirty="0">
                  <a:latin typeface="Arial" panose="020B0604020202020204" pitchFamily="34" charset="0"/>
                  <a:cs typeface="Arial" panose="020B0604020202020204" pitchFamily="34" charset="0"/>
                </a:rPr>
                <a:t>2 T1D Polyclonal</a:t>
              </a:r>
            </a:p>
          </p:txBody>
        </p:sp>
        <p:sp>
          <p:nvSpPr>
            <p:cNvPr id="612" name="TextBox 611">
              <a:extLst>
                <a:ext uri="{FF2B5EF4-FFF2-40B4-BE49-F238E27FC236}">
                  <a16:creationId xmlns:a16="http://schemas.microsoft.com/office/drawing/2014/main" id="{EE6AC0DA-72AC-E16D-1934-21466CF64ECA}"/>
                </a:ext>
              </a:extLst>
            </p:cNvPr>
            <p:cNvSpPr txBox="1"/>
            <p:nvPr/>
          </p:nvSpPr>
          <p:spPr>
            <a:xfrm>
              <a:off x="10130028" y="36385108"/>
              <a:ext cx="1572768" cy="137160"/>
            </a:xfrm>
            <a:prstGeom prst="rect">
              <a:avLst/>
            </a:prstGeom>
            <a:noFill/>
          </p:spPr>
          <p:txBody>
            <a:bodyPr wrap="square" rtlCol="0">
              <a:spAutoFit/>
            </a:bodyPr>
            <a:lstStyle/>
            <a:p>
              <a:pPr algn="r"/>
              <a:r>
                <a:rPr lang="en-US" sz="800" dirty="0">
                  <a:latin typeface="Arial" panose="020B0604020202020204" pitchFamily="34" charset="0"/>
                  <a:cs typeface="Arial" panose="020B0604020202020204" pitchFamily="34" charset="0"/>
                </a:rPr>
                <a:t>4 Control Microbial</a:t>
              </a:r>
            </a:p>
          </p:txBody>
        </p:sp>
        <p:sp>
          <p:nvSpPr>
            <p:cNvPr id="613" name="TextBox 612">
              <a:extLst>
                <a:ext uri="{FF2B5EF4-FFF2-40B4-BE49-F238E27FC236}">
                  <a16:creationId xmlns:a16="http://schemas.microsoft.com/office/drawing/2014/main" id="{86D2EFCC-956D-95FC-CC85-96666AC5AA2B}"/>
                </a:ext>
              </a:extLst>
            </p:cNvPr>
            <p:cNvSpPr txBox="1"/>
            <p:nvPr/>
          </p:nvSpPr>
          <p:spPr>
            <a:xfrm>
              <a:off x="10130028" y="36227228"/>
              <a:ext cx="1572768" cy="137160"/>
            </a:xfrm>
            <a:prstGeom prst="rect">
              <a:avLst/>
            </a:prstGeom>
            <a:noFill/>
          </p:spPr>
          <p:txBody>
            <a:bodyPr wrap="square" rtlCol="0">
              <a:spAutoFit/>
            </a:bodyPr>
            <a:lstStyle/>
            <a:p>
              <a:pPr algn="r"/>
              <a:r>
                <a:rPr lang="en-US" sz="800" dirty="0">
                  <a:latin typeface="Arial" panose="020B0604020202020204" pitchFamily="34" charset="0"/>
                  <a:cs typeface="Arial" panose="020B0604020202020204" pitchFamily="34" charset="0"/>
                </a:rPr>
                <a:t>4 Control IAR</a:t>
              </a:r>
            </a:p>
          </p:txBody>
        </p:sp>
        <p:sp>
          <p:nvSpPr>
            <p:cNvPr id="614" name="TextBox 613">
              <a:extLst>
                <a:ext uri="{FF2B5EF4-FFF2-40B4-BE49-F238E27FC236}">
                  <a16:creationId xmlns:a16="http://schemas.microsoft.com/office/drawing/2014/main" id="{1CA6421B-A3B7-F9F3-EC60-AEC6B2D8FACE}"/>
                </a:ext>
              </a:extLst>
            </p:cNvPr>
            <p:cNvSpPr txBox="1"/>
            <p:nvPr/>
          </p:nvSpPr>
          <p:spPr>
            <a:xfrm>
              <a:off x="10130028" y="36992352"/>
              <a:ext cx="1572768" cy="137160"/>
            </a:xfrm>
            <a:prstGeom prst="rect">
              <a:avLst/>
            </a:prstGeom>
            <a:noFill/>
          </p:spPr>
          <p:txBody>
            <a:bodyPr wrap="square" rtlCol="0">
              <a:spAutoFit/>
            </a:bodyPr>
            <a:lstStyle/>
            <a:p>
              <a:pPr algn="r"/>
              <a:r>
                <a:rPr lang="en-US" sz="800" dirty="0">
                  <a:latin typeface="Arial" panose="020B0604020202020204" pitchFamily="34" charset="0"/>
                  <a:cs typeface="Arial" panose="020B0604020202020204" pitchFamily="34" charset="0"/>
                </a:rPr>
                <a:t>3 Control Polyclonal</a:t>
              </a:r>
            </a:p>
          </p:txBody>
        </p:sp>
        <p:sp>
          <p:nvSpPr>
            <p:cNvPr id="615" name="TextBox 614">
              <a:extLst>
                <a:ext uri="{FF2B5EF4-FFF2-40B4-BE49-F238E27FC236}">
                  <a16:creationId xmlns:a16="http://schemas.microsoft.com/office/drawing/2014/main" id="{87641031-1F24-ECB4-A6EB-B1037D5FD674}"/>
                </a:ext>
              </a:extLst>
            </p:cNvPr>
            <p:cNvSpPr txBox="1"/>
            <p:nvPr/>
          </p:nvSpPr>
          <p:spPr>
            <a:xfrm>
              <a:off x="10130028" y="36842564"/>
              <a:ext cx="1572768" cy="137160"/>
            </a:xfrm>
            <a:prstGeom prst="rect">
              <a:avLst/>
            </a:prstGeom>
            <a:noFill/>
          </p:spPr>
          <p:txBody>
            <a:bodyPr wrap="square" rtlCol="0">
              <a:spAutoFit/>
            </a:bodyPr>
            <a:lstStyle/>
            <a:p>
              <a:pPr algn="r"/>
              <a:r>
                <a:rPr lang="en-US" sz="800" dirty="0">
                  <a:latin typeface="Arial" panose="020B0604020202020204" pitchFamily="34" charset="0"/>
                  <a:cs typeface="Arial" panose="020B0604020202020204" pitchFamily="34" charset="0"/>
                </a:rPr>
                <a:t>3 Control Microbial</a:t>
              </a:r>
            </a:p>
          </p:txBody>
        </p:sp>
        <p:sp>
          <p:nvSpPr>
            <p:cNvPr id="616" name="TextBox 615">
              <a:extLst>
                <a:ext uri="{FF2B5EF4-FFF2-40B4-BE49-F238E27FC236}">
                  <a16:creationId xmlns:a16="http://schemas.microsoft.com/office/drawing/2014/main" id="{64E8C7E3-576C-D44B-E65A-50E42B610078}"/>
                </a:ext>
              </a:extLst>
            </p:cNvPr>
            <p:cNvSpPr txBox="1"/>
            <p:nvPr/>
          </p:nvSpPr>
          <p:spPr>
            <a:xfrm>
              <a:off x="10130028" y="36535093"/>
              <a:ext cx="1572768" cy="137160"/>
            </a:xfrm>
            <a:prstGeom prst="rect">
              <a:avLst/>
            </a:prstGeom>
            <a:noFill/>
          </p:spPr>
          <p:txBody>
            <a:bodyPr wrap="square" rtlCol="0">
              <a:spAutoFit/>
            </a:bodyPr>
            <a:lstStyle/>
            <a:p>
              <a:pPr algn="r"/>
              <a:r>
                <a:rPr lang="en-US" sz="800" dirty="0">
                  <a:latin typeface="Arial" panose="020B0604020202020204" pitchFamily="34" charset="0"/>
                  <a:cs typeface="Arial" panose="020B0604020202020204" pitchFamily="34" charset="0"/>
                </a:rPr>
                <a:t>4 Control Polyclonal</a:t>
              </a:r>
            </a:p>
          </p:txBody>
        </p:sp>
        <p:sp>
          <p:nvSpPr>
            <p:cNvPr id="617" name="TextBox 616">
              <a:extLst>
                <a:ext uri="{FF2B5EF4-FFF2-40B4-BE49-F238E27FC236}">
                  <a16:creationId xmlns:a16="http://schemas.microsoft.com/office/drawing/2014/main" id="{637F5F56-E8EE-13F3-94A8-A6678A3594CE}"/>
                </a:ext>
              </a:extLst>
            </p:cNvPr>
            <p:cNvSpPr txBox="1"/>
            <p:nvPr/>
          </p:nvSpPr>
          <p:spPr>
            <a:xfrm>
              <a:off x="10130028" y="36688730"/>
              <a:ext cx="1572768" cy="137160"/>
            </a:xfrm>
            <a:prstGeom prst="rect">
              <a:avLst/>
            </a:prstGeom>
            <a:noFill/>
          </p:spPr>
          <p:txBody>
            <a:bodyPr wrap="square" rtlCol="0">
              <a:spAutoFit/>
            </a:bodyPr>
            <a:lstStyle/>
            <a:p>
              <a:pPr algn="r"/>
              <a:r>
                <a:rPr lang="en-US" sz="800" dirty="0">
                  <a:latin typeface="Arial" panose="020B0604020202020204" pitchFamily="34" charset="0"/>
                  <a:cs typeface="Arial" panose="020B0604020202020204" pitchFamily="34" charset="0"/>
                </a:rPr>
                <a:t>3 Control IAR</a:t>
              </a:r>
            </a:p>
          </p:txBody>
        </p:sp>
        <p:sp>
          <p:nvSpPr>
            <p:cNvPr id="618" name="TextBox 617">
              <a:extLst>
                <a:ext uri="{FF2B5EF4-FFF2-40B4-BE49-F238E27FC236}">
                  <a16:creationId xmlns:a16="http://schemas.microsoft.com/office/drawing/2014/main" id="{C915E82F-3A3A-B1F8-1CF2-C1BC92047C66}"/>
                </a:ext>
              </a:extLst>
            </p:cNvPr>
            <p:cNvSpPr txBox="1"/>
            <p:nvPr/>
          </p:nvSpPr>
          <p:spPr>
            <a:xfrm>
              <a:off x="10130028" y="35773818"/>
              <a:ext cx="1572768" cy="137160"/>
            </a:xfrm>
            <a:prstGeom prst="rect">
              <a:avLst/>
            </a:prstGeom>
            <a:noFill/>
          </p:spPr>
          <p:txBody>
            <a:bodyPr wrap="square" rtlCol="0">
              <a:spAutoFit/>
            </a:bodyPr>
            <a:lstStyle/>
            <a:p>
              <a:pPr algn="r"/>
              <a:r>
                <a:rPr lang="en-US" sz="800" dirty="0">
                  <a:latin typeface="Arial" panose="020B0604020202020204" pitchFamily="34" charset="0"/>
                  <a:cs typeface="Arial" panose="020B0604020202020204" pitchFamily="34" charset="0"/>
                </a:rPr>
                <a:t>5 T1D IAR</a:t>
              </a:r>
            </a:p>
          </p:txBody>
        </p:sp>
        <p:sp>
          <p:nvSpPr>
            <p:cNvPr id="619" name="TextBox 618">
              <a:extLst>
                <a:ext uri="{FF2B5EF4-FFF2-40B4-BE49-F238E27FC236}">
                  <a16:creationId xmlns:a16="http://schemas.microsoft.com/office/drawing/2014/main" id="{72C2D75B-E1BB-6028-D396-5991B78DB429}"/>
                </a:ext>
              </a:extLst>
            </p:cNvPr>
            <p:cNvSpPr txBox="1"/>
            <p:nvPr/>
          </p:nvSpPr>
          <p:spPr>
            <a:xfrm>
              <a:off x="10130028" y="36073394"/>
              <a:ext cx="1572768" cy="137160"/>
            </a:xfrm>
            <a:prstGeom prst="rect">
              <a:avLst/>
            </a:prstGeom>
            <a:noFill/>
          </p:spPr>
          <p:txBody>
            <a:bodyPr wrap="square" rtlCol="0">
              <a:spAutoFit/>
            </a:bodyPr>
            <a:lstStyle/>
            <a:p>
              <a:pPr algn="r"/>
              <a:r>
                <a:rPr lang="en-US" sz="800" dirty="0">
                  <a:latin typeface="Arial" panose="020B0604020202020204" pitchFamily="34" charset="0"/>
                  <a:cs typeface="Arial" panose="020B0604020202020204" pitchFamily="34" charset="0"/>
                </a:rPr>
                <a:t>5 T1D Polyclonal</a:t>
              </a:r>
            </a:p>
          </p:txBody>
        </p:sp>
        <p:sp>
          <p:nvSpPr>
            <p:cNvPr id="620" name="TextBox 619">
              <a:extLst>
                <a:ext uri="{FF2B5EF4-FFF2-40B4-BE49-F238E27FC236}">
                  <a16:creationId xmlns:a16="http://schemas.microsoft.com/office/drawing/2014/main" id="{751BBD82-241C-9579-BC69-2F8314947C79}"/>
                </a:ext>
              </a:extLst>
            </p:cNvPr>
            <p:cNvSpPr txBox="1"/>
            <p:nvPr/>
          </p:nvSpPr>
          <p:spPr>
            <a:xfrm>
              <a:off x="10130028" y="35919560"/>
              <a:ext cx="1572768" cy="137160"/>
            </a:xfrm>
            <a:prstGeom prst="rect">
              <a:avLst/>
            </a:prstGeom>
            <a:noFill/>
          </p:spPr>
          <p:txBody>
            <a:bodyPr wrap="square" rtlCol="0">
              <a:spAutoFit/>
            </a:bodyPr>
            <a:lstStyle/>
            <a:p>
              <a:pPr algn="r"/>
              <a:r>
                <a:rPr lang="en-US" sz="800" dirty="0">
                  <a:latin typeface="Arial" panose="020B0604020202020204" pitchFamily="34" charset="0"/>
                  <a:cs typeface="Arial" panose="020B0604020202020204" pitchFamily="34" charset="0"/>
                </a:rPr>
                <a:t>5 T1D Microbial</a:t>
              </a:r>
            </a:p>
          </p:txBody>
        </p:sp>
      </p:grpSp>
      <p:sp>
        <p:nvSpPr>
          <p:cNvPr id="639" name="Rectangle 638">
            <a:extLst>
              <a:ext uri="{FF2B5EF4-FFF2-40B4-BE49-F238E27FC236}">
                <a16:creationId xmlns:a16="http://schemas.microsoft.com/office/drawing/2014/main" id="{400CE8A7-B4D0-EEC3-B7BC-914B92DA60C8}"/>
              </a:ext>
            </a:extLst>
          </p:cNvPr>
          <p:cNvSpPr/>
          <p:nvPr/>
        </p:nvSpPr>
        <p:spPr>
          <a:xfrm>
            <a:off x="16698305" y="4487756"/>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0" name="Rectangle 639">
            <a:extLst>
              <a:ext uri="{FF2B5EF4-FFF2-40B4-BE49-F238E27FC236}">
                <a16:creationId xmlns:a16="http://schemas.microsoft.com/office/drawing/2014/main" id="{FE31E97D-A003-5AAB-D2ED-E8C4E0FB65DE}"/>
              </a:ext>
            </a:extLst>
          </p:cNvPr>
          <p:cNvSpPr/>
          <p:nvPr/>
        </p:nvSpPr>
        <p:spPr>
          <a:xfrm>
            <a:off x="31557305" y="4474643"/>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2" name="Rectangle 641">
            <a:extLst>
              <a:ext uri="{FF2B5EF4-FFF2-40B4-BE49-F238E27FC236}">
                <a16:creationId xmlns:a16="http://schemas.microsoft.com/office/drawing/2014/main" id="{642E3F6C-ECF5-C354-654A-D7BAF3F81A65}"/>
              </a:ext>
            </a:extLst>
          </p:cNvPr>
          <p:cNvSpPr/>
          <p:nvPr/>
        </p:nvSpPr>
        <p:spPr>
          <a:xfrm>
            <a:off x="913744" y="29415531"/>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Rectangle 642">
            <a:extLst>
              <a:ext uri="{FF2B5EF4-FFF2-40B4-BE49-F238E27FC236}">
                <a16:creationId xmlns:a16="http://schemas.microsoft.com/office/drawing/2014/main" id="{065D69FB-F5C1-4937-E741-8BFFBADBD7AA}"/>
              </a:ext>
            </a:extLst>
          </p:cNvPr>
          <p:cNvSpPr/>
          <p:nvPr/>
        </p:nvSpPr>
        <p:spPr>
          <a:xfrm>
            <a:off x="16243522" y="20444702"/>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4" name="Rectangle 643">
            <a:extLst>
              <a:ext uri="{FF2B5EF4-FFF2-40B4-BE49-F238E27FC236}">
                <a16:creationId xmlns:a16="http://schemas.microsoft.com/office/drawing/2014/main" id="{4FE27275-4B7C-C3F2-11C0-CEFCDD1868C5}"/>
              </a:ext>
            </a:extLst>
          </p:cNvPr>
          <p:cNvSpPr/>
          <p:nvPr/>
        </p:nvSpPr>
        <p:spPr>
          <a:xfrm>
            <a:off x="16214061" y="30766409"/>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 name="Rectangle 644">
            <a:extLst>
              <a:ext uri="{FF2B5EF4-FFF2-40B4-BE49-F238E27FC236}">
                <a16:creationId xmlns:a16="http://schemas.microsoft.com/office/drawing/2014/main" id="{BCE477FC-2FBF-5B29-AFCE-9AF7DC007077}"/>
              </a:ext>
            </a:extLst>
          </p:cNvPr>
          <p:cNvSpPr/>
          <p:nvPr/>
        </p:nvSpPr>
        <p:spPr>
          <a:xfrm>
            <a:off x="15646708" y="4015259"/>
            <a:ext cx="1652707"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TextBox 728">
            <a:extLst>
              <a:ext uri="{FF2B5EF4-FFF2-40B4-BE49-F238E27FC236}">
                <a16:creationId xmlns:a16="http://schemas.microsoft.com/office/drawing/2014/main" id="{C26997A9-462B-749A-2201-EC60ED17FF07}"/>
              </a:ext>
            </a:extLst>
          </p:cNvPr>
          <p:cNvSpPr txBox="1"/>
          <p:nvPr/>
        </p:nvSpPr>
        <p:spPr>
          <a:xfrm>
            <a:off x="17337454" y="5402149"/>
            <a:ext cx="4114800" cy="1938992"/>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Davies-Bouldin Index</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Maximize pairwise inter-cluster distances and minimize intra-cluster variances</a:t>
            </a:r>
          </a:p>
        </p:txBody>
      </p:sp>
      <p:sp>
        <p:nvSpPr>
          <p:cNvPr id="730" name="TextBox 729">
            <a:extLst>
              <a:ext uri="{FF2B5EF4-FFF2-40B4-BE49-F238E27FC236}">
                <a16:creationId xmlns:a16="http://schemas.microsoft.com/office/drawing/2014/main" id="{92B78670-8430-B030-5C8B-E9E929A386F7}"/>
              </a:ext>
            </a:extLst>
          </p:cNvPr>
          <p:cNvSpPr txBox="1"/>
          <p:nvPr/>
        </p:nvSpPr>
        <p:spPr>
          <a:xfrm>
            <a:off x="22391116" y="5402149"/>
            <a:ext cx="4114800" cy="1323439"/>
          </a:xfrm>
          <a:prstGeom prst="rect">
            <a:avLst/>
          </a:prstGeom>
          <a:noFill/>
        </p:spPr>
        <p:txBody>
          <a:bodyPr wrap="square" rtlCol="0">
            <a:spAutoFit/>
          </a:bodyPr>
          <a:lstStyle/>
          <a:p>
            <a:r>
              <a:rPr lang="en-US" sz="2000" dirty="0" err="1">
                <a:latin typeface="Arial" panose="020B0604020202020204" pitchFamily="34" charset="0"/>
                <a:cs typeface="Arial" panose="020B0604020202020204" pitchFamily="34" charset="0"/>
              </a:rPr>
              <a:t>Calinksi-Harabasz</a:t>
            </a:r>
            <a:r>
              <a:rPr lang="en-US" sz="2000" dirty="0">
                <a:latin typeface="Arial" panose="020B0604020202020204" pitchFamily="34" charset="0"/>
                <a:cs typeface="Arial" panose="020B0604020202020204" pitchFamily="34" charset="0"/>
              </a:rPr>
              <a:t> Index</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Maximize inter-cluster variance and minimize intra-cluster variances.</a:t>
            </a:r>
          </a:p>
        </p:txBody>
      </p:sp>
      <p:sp>
        <p:nvSpPr>
          <p:cNvPr id="731" name="TextBox 730">
            <a:extLst>
              <a:ext uri="{FF2B5EF4-FFF2-40B4-BE49-F238E27FC236}">
                <a16:creationId xmlns:a16="http://schemas.microsoft.com/office/drawing/2014/main" id="{81DAF322-04F9-7465-F64F-48B83C3EE566}"/>
              </a:ext>
            </a:extLst>
          </p:cNvPr>
          <p:cNvSpPr txBox="1"/>
          <p:nvPr/>
        </p:nvSpPr>
        <p:spPr>
          <a:xfrm>
            <a:off x="27444777" y="5402149"/>
            <a:ext cx="4114800" cy="163121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Median Silhouette Score</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Minimize intra-cluster distances and maximize distances to nearest cluster.</a:t>
            </a:r>
          </a:p>
        </p:txBody>
      </p:sp>
      <p:grpSp>
        <p:nvGrpSpPr>
          <p:cNvPr id="1139" name="Group 1138">
            <a:extLst>
              <a:ext uri="{FF2B5EF4-FFF2-40B4-BE49-F238E27FC236}">
                <a16:creationId xmlns:a16="http://schemas.microsoft.com/office/drawing/2014/main" id="{C0CF5E0C-2107-50E1-5E62-057B322590ED}"/>
              </a:ext>
            </a:extLst>
          </p:cNvPr>
          <p:cNvGrpSpPr>
            <a:grpSpLocks noChangeAspect="1"/>
          </p:cNvGrpSpPr>
          <p:nvPr/>
        </p:nvGrpSpPr>
        <p:grpSpPr>
          <a:xfrm>
            <a:off x="17889029" y="6955934"/>
            <a:ext cx="3002103" cy="2130552"/>
            <a:chOff x="17430892" y="6990717"/>
            <a:chExt cx="3524332" cy="2501171"/>
          </a:xfrm>
        </p:grpSpPr>
        <p:grpSp>
          <p:nvGrpSpPr>
            <p:cNvPr id="732" name="Group 731">
              <a:extLst>
                <a:ext uri="{FF2B5EF4-FFF2-40B4-BE49-F238E27FC236}">
                  <a16:creationId xmlns:a16="http://schemas.microsoft.com/office/drawing/2014/main" id="{FFB15683-C5D8-9EAD-6C56-8B78A4C9B280}"/>
                </a:ext>
              </a:extLst>
            </p:cNvPr>
            <p:cNvGrpSpPr/>
            <p:nvPr/>
          </p:nvGrpSpPr>
          <p:grpSpPr>
            <a:xfrm>
              <a:off x="18376958" y="6990717"/>
              <a:ext cx="975883" cy="1049834"/>
              <a:chOff x="9372600" y="718406"/>
              <a:chExt cx="975883" cy="1049834"/>
            </a:xfrm>
          </p:grpSpPr>
          <p:sp>
            <p:nvSpPr>
              <p:cNvPr id="733" name="Oval 732">
                <a:extLst>
                  <a:ext uri="{FF2B5EF4-FFF2-40B4-BE49-F238E27FC236}">
                    <a16:creationId xmlns:a16="http://schemas.microsoft.com/office/drawing/2014/main" id="{F2D76866-44E8-27CD-81C1-78A372F4F885}"/>
                  </a:ext>
                </a:extLst>
              </p:cNvPr>
              <p:cNvSpPr/>
              <p:nvPr/>
            </p:nvSpPr>
            <p:spPr>
              <a:xfrm>
                <a:off x="9652000" y="718406"/>
                <a:ext cx="228600" cy="228600"/>
              </a:xfrm>
              <a:prstGeom prst="ellipse">
                <a:avLst/>
              </a:prstGeom>
              <a:solidFill>
                <a:srgbClr val="00AF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Oval 733">
                <a:extLst>
                  <a:ext uri="{FF2B5EF4-FFF2-40B4-BE49-F238E27FC236}">
                    <a16:creationId xmlns:a16="http://schemas.microsoft.com/office/drawing/2014/main" id="{571A19F0-3C62-7928-0606-956711662AD9}"/>
                  </a:ext>
                </a:extLst>
              </p:cNvPr>
              <p:cNvSpPr/>
              <p:nvPr/>
            </p:nvSpPr>
            <p:spPr>
              <a:xfrm>
                <a:off x="9372600" y="1068184"/>
                <a:ext cx="228600" cy="228600"/>
              </a:xfrm>
              <a:prstGeom prst="ellipse">
                <a:avLst/>
              </a:prstGeom>
              <a:solidFill>
                <a:srgbClr val="00AF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Oval 734">
                <a:extLst>
                  <a:ext uri="{FF2B5EF4-FFF2-40B4-BE49-F238E27FC236}">
                    <a16:creationId xmlns:a16="http://schemas.microsoft.com/office/drawing/2014/main" id="{498BBA6D-9FCF-AC5B-0197-950EBC029F71}"/>
                  </a:ext>
                </a:extLst>
              </p:cNvPr>
              <p:cNvSpPr/>
              <p:nvPr/>
            </p:nvSpPr>
            <p:spPr>
              <a:xfrm>
                <a:off x="10119883" y="1254594"/>
                <a:ext cx="228600" cy="228600"/>
              </a:xfrm>
              <a:prstGeom prst="ellipse">
                <a:avLst/>
              </a:prstGeom>
              <a:solidFill>
                <a:srgbClr val="00AF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Oval 735">
                <a:extLst>
                  <a:ext uri="{FF2B5EF4-FFF2-40B4-BE49-F238E27FC236}">
                    <a16:creationId xmlns:a16="http://schemas.microsoft.com/office/drawing/2014/main" id="{D730B15B-F73F-08C0-FB7B-607E84EB8D64}"/>
                  </a:ext>
                </a:extLst>
              </p:cNvPr>
              <p:cNvSpPr/>
              <p:nvPr/>
            </p:nvSpPr>
            <p:spPr>
              <a:xfrm>
                <a:off x="9639300" y="1539640"/>
                <a:ext cx="228600" cy="228600"/>
              </a:xfrm>
              <a:prstGeom prst="ellipse">
                <a:avLst/>
              </a:prstGeom>
              <a:solidFill>
                <a:srgbClr val="00AF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Oval 736">
                <a:extLst>
                  <a:ext uri="{FF2B5EF4-FFF2-40B4-BE49-F238E27FC236}">
                    <a16:creationId xmlns:a16="http://schemas.microsoft.com/office/drawing/2014/main" id="{8A4E68B3-D0BF-1D12-6932-48DD8CD081C4}"/>
                  </a:ext>
                </a:extLst>
              </p:cNvPr>
              <p:cNvSpPr/>
              <p:nvPr/>
            </p:nvSpPr>
            <p:spPr>
              <a:xfrm>
                <a:off x="9639300" y="1099406"/>
                <a:ext cx="228600" cy="228600"/>
              </a:xfrm>
              <a:prstGeom prst="ellipse">
                <a:avLst/>
              </a:prstGeom>
              <a:solidFill>
                <a:srgbClr val="00AF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Oval 737">
                <a:extLst>
                  <a:ext uri="{FF2B5EF4-FFF2-40B4-BE49-F238E27FC236}">
                    <a16:creationId xmlns:a16="http://schemas.microsoft.com/office/drawing/2014/main" id="{A9C67D8F-4724-AFD9-B99D-3748360D2BB0}"/>
                  </a:ext>
                </a:extLst>
              </p:cNvPr>
              <p:cNvSpPr/>
              <p:nvPr/>
            </p:nvSpPr>
            <p:spPr>
              <a:xfrm>
                <a:off x="9906000" y="891546"/>
                <a:ext cx="228600" cy="228600"/>
              </a:xfrm>
              <a:prstGeom prst="ellipse">
                <a:avLst/>
              </a:prstGeom>
              <a:solidFill>
                <a:srgbClr val="00AF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9" name="Group 738">
              <a:extLst>
                <a:ext uri="{FF2B5EF4-FFF2-40B4-BE49-F238E27FC236}">
                  <a16:creationId xmlns:a16="http://schemas.microsoft.com/office/drawing/2014/main" id="{926B7975-499E-EB62-72BF-108270BE36DD}"/>
                </a:ext>
              </a:extLst>
            </p:cNvPr>
            <p:cNvGrpSpPr/>
            <p:nvPr/>
          </p:nvGrpSpPr>
          <p:grpSpPr>
            <a:xfrm>
              <a:off x="17430892" y="8593334"/>
              <a:ext cx="723900" cy="832212"/>
              <a:chOff x="8324934" y="2400172"/>
              <a:chExt cx="723900" cy="832212"/>
            </a:xfrm>
          </p:grpSpPr>
          <p:sp>
            <p:nvSpPr>
              <p:cNvPr id="740" name="Oval 739">
                <a:extLst>
                  <a:ext uri="{FF2B5EF4-FFF2-40B4-BE49-F238E27FC236}">
                    <a16:creationId xmlns:a16="http://schemas.microsoft.com/office/drawing/2014/main" id="{B182FA02-66F7-8249-3F8D-17BC2731BC3D}"/>
                  </a:ext>
                </a:extLst>
              </p:cNvPr>
              <p:cNvSpPr/>
              <p:nvPr/>
            </p:nvSpPr>
            <p:spPr>
              <a:xfrm>
                <a:off x="8566234" y="2400172"/>
                <a:ext cx="228600" cy="228600"/>
              </a:xfrm>
              <a:prstGeom prst="ellipse">
                <a:avLst/>
              </a:prstGeom>
              <a:solidFill>
                <a:srgbClr val="009A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1" name="Oval 740">
                <a:extLst>
                  <a:ext uri="{FF2B5EF4-FFF2-40B4-BE49-F238E27FC236}">
                    <a16:creationId xmlns:a16="http://schemas.microsoft.com/office/drawing/2014/main" id="{F927889B-9FE1-E960-EC69-51F086950EF1}"/>
                  </a:ext>
                </a:extLst>
              </p:cNvPr>
              <p:cNvSpPr/>
              <p:nvPr/>
            </p:nvSpPr>
            <p:spPr>
              <a:xfrm>
                <a:off x="8324934" y="2600307"/>
                <a:ext cx="228600" cy="228600"/>
              </a:xfrm>
              <a:prstGeom prst="ellipse">
                <a:avLst/>
              </a:prstGeom>
              <a:solidFill>
                <a:srgbClr val="009A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2" name="Oval 741">
                <a:extLst>
                  <a:ext uri="{FF2B5EF4-FFF2-40B4-BE49-F238E27FC236}">
                    <a16:creationId xmlns:a16="http://schemas.microsoft.com/office/drawing/2014/main" id="{DDD32EC0-D8AD-0999-D50F-EE76F879ADD3}"/>
                  </a:ext>
                </a:extLst>
              </p:cNvPr>
              <p:cNvSpPr/>
              <p:nvPr/>
            </p:nvSpPr>
            <p:spPr>
              <a:xfrm>
                <a:off x="8451934" y="2806629"/>
                <a:ext cx="228600" cy="228600"/>
              </a:xfrm>
              <a:prstGeom prst="ellipse">
                <a:avLst/>
              </a:prstGeom>
              <a:solidFill>
                <a:srgbClr val="009A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3" name="Oval 742">
                <a:extLst>
                  <a:ext uri="{FF2B5EF4-FFF2-40B4-BE49-F238E27FC236}">
                    <a16:creationId xmlns:a16="http://schemas.microsoft.com/office/drawing/2014/main" id="{A1B5F0FE-D1B3-6FD8-DD7D-B7DA424EE61F}"/>
                  </a:ext>
                </a:extLst>
              </p:cNvPr>
              <p:cNvSpPr/>
              <p:nvPr/>
            </p:nvSpPr>
            <p:spPr>
              <a:xfrm>
                <a:off x="8361017" y="3003784"/>
                <a:ext cx="228600" cy="228600"/>
              </a:xfrm>
              <a:prstGeom prst="ellipse">
                <a:avLst/>
              </a:prstGeom>
              <a:solidFill>
                <a:srgbClr val="009A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Oval 743">
                <a:extLst>
                  <a:ext uri="{FF2B5EF4-FFF2-40B4-BE49-F238E27FC236}">
                    <a16:creationId xmlns:a16="http://schemas.microsoft.com/office/drawing/2014/main" id="{463AA98E-2B8B-4445-D641-22E5B0760DA8}"/>
                  </a:ext>
                </a:extLst>
              </p:cNvPr>
              <p:cNvSpPr/>
              <p:nvPr/>
            </p:nvSpPr>
            <p:spPr>
              <a:xfrm>
                <a:off x="8540834" y="2642782"/>
                <a:ext cx="228600" cy="228600"/>
              </a:xfrm>
              <a:prstGeom prst="ellipse">
                <a:avLst/>
              </a:prstGeom>
              <a:solidFill>
                <a:srgbClr val="009A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5" name="Oval 744">
                <a:extLst>
                  <a:ext uri="{FF2B5EF4-FFF2-40B4-BE49-F238E27FC236}">
                    <a16:creationId xmlns:a16="http://schemas.microsoft.com/office/drawing/2014/main" id="{1A9250C6-801F-363F-C00A-06ACCB20499A}"/>
                  </a:ext>
                </a:extLst>
              </p:cNvPr>
              <p:cNvSpPr/>
              <p:nvPr/>
            </p:nvSpPr>
            <p:spPr>
              <a:xfrm>
                <a:off x="8820234" y="2573312"/>
                <a:ext cx="228600" cy="228600"/>
              </a:xfrm>
              <a:prstGeom prst="ellipse">
                <a:avLst/>
              </a:prstGeom>
              <a:solidFill>
                <a:srgbClr val="009A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6" name="Group 745">
              <a:extLst>
                <a:ext uri="{FF2B5EF4-FFF2-40B4-BE49-F238E27FC236}">
                  <a16:creationId xmlns:a16="http://schemas.microsoft.com/office/drawing/2014/main" id="{CD9E8224-2BF2-7A7A-82C3-4D15F65EB83F}"/>
                </a:ext>
              </a:extLst>
            </p:cNvPr>
            <p:cNvGrpSpPr/>
            <p:nvPr/>
          </p:nvGrpSpPr>
          <p:grpSpPr>
            <a:xfrm>
              <a:off x="20472624" y="8924773"/>
              <a:ext cx="482600" cy="567115"/>
              <a:chOff x="10348483" y="2411435"/>
              <a:chExt cx="482600" cy="567115"/>
            </a:xfrm>
          </p:grpSpPr>
          <p:sp>
            <p:nvSpPr>
              <p:cNvPr id="747" name="Oval 746">
                <a:extLst>
                  <a:ext uri="{FF2B5EF4-FFF2-40B4-BE49-F238E27FC236}">
                    <a16:creationId xmlns:a16="http://schemas.microsoft.com/office/drawing/2014/main" id="{28E638DD-3627-D03D-BF7D-0E295F851FC9}"/>
                  </a:ext>
                </a:extLst>
              </p:cNvPr>
              <p:cNvSpPr/>
              <p:nvPr/>
            </p:nvSpPr>
            <p:spPr>
              <a:xfrm>
                <a:off x="10424683" y="2411435"/>
                <a:ext cx="228600" cy="228600"/>
              </a:xfrm>
              <a:prstGeom prst="ellipse">
                <a:avLst/>
              </a:prstGeom>
              <a:solidFill>
                <a:srgbClr val="E572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8" name="Oval 747">
                <a:extLst>
                  <a:ext uri="{FF2B5EF4-FFF2-40B4-BE49-F238E27FC236}">
                    <a16:creationId xmlns:a16="http://schemas.microsoft.com/office/drawing/2014/main" id="{66F98856-E37A-CFC9-AB36-A2331B6E8D83}"/>
                  </a:ext>
                </a:extLst>
              </p:cNvPr>
              <p:cNvSpPr/>
              <p:nvPr/>
            </p:nvSpPr>
            <p:spPr>
              <a:xfrm>
                <a:off x="10348483" y="2608408"/>
                <a:ext cx="228600" cy="228600"/>
              </a:xfrm>
              <a:prstGeom prst="ellipse">
                <a:avLst/>
              </a:prstGeom>
              <a:solidFill>
                <a:srgbClr val="E572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9" name="Oval 748">
                <a:extLst>
                  <a:ext uri="{FF2B5EF4-FFF2-40B4-BE49-F238E27FC236}">
                    <a16:creationId xmlns:a16="http://schemas.microsoft.com/office/drawing/2014/main" id="{92E3C63A-D729-B9DE-0A94-9ED99EA4D5CC}"/>
                  </a:ext>
                </a:extLst>
              </p:cNvPr>
              <p:cNvSpPr/>
              <p:nvPr/>
            </p:nvSpPr>
            <p:spPr>
              <a:xfrm>
                <a:off x="10602483" y="2682822"/>
                <a:ext cx="228600" cy="228600"/>
              </a:xfrm>
              <a:prstGeom prst="ellipse">
                <a:avLst/>
              </a:prstGeom>
              <a:solidFill>
                <a:srgbClr val="E572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0" name="Oval 749">
                <a:extLst>
                  <a:ext uri="{FF2B5EF4-FFF2-40B4-BE49-F238E27FC236}">
                    <a16:creationId xmlns:a16="http://schemas.microsoft.com/office/drawing/2014/main" id="{B57B3B4F-EADF-E447-7DC7-7319E8AB6D8E}"/>
                  </a:ext>
                </a:extLst>
              </p:cNvPr>
              <p:cNvSpPr/>
              <p:nvPr/>
            </p:nvSpPr>
            <p:spPr>
              <a:xfrm>
                <a:off x="10475483" y="2749950"/>
                <a:ext cx="228600" cy="228600"/>
              </a:xfrm>
              <a:prstGeom prst="ellipse">
                <a:avLst/>
              </a:prstGeom>
              <a:solidFill>
                <a:srgbClr val="E572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1" name="Oval 750">
                <a:extLst>
                  <a:ext uri="{FF2B5EF4-FFF2-40B4-BE49-F238E27FC236}">
                    <a16:creationId xmlns:a16="http://schemas.microsoft.com/office/drawing/2014/main" id="{C471EE1F-C65E-BF77-427B-AA8E92376FBD}"/>
                  </a:ext>
                </a:extLst>
              </p:cNvPr>
              <p:cNvSpPr/>
              <p:nvPr/>
            </p:nvSpPr>
            <p:spPr>
              <a:xfrm>
                <a:off x="10513583" y="2666872"/>
                <a:ext cx="228600" cy="228600"/>
              </a:xfrm>
              <a:prstGeom prst="ellipse">
                <a:avLst/>
              </a:prstGeom>
              <a:solidFill>
                <a:srgbClr val="E572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Oval 751">
                <a:extLst>
                  <a:ext uri="{FF2B5EF4-FFF2-40B4-BE49-F238E27FC236}">
                    <a16:creationId xmlns:a16="http://schemas.microsoft.com/office/drawing/2014/main" id="{0FD6E526-046B-BA77-7DE1-E56924F2FF0D}"/>
                  </a:ext>
                </a:extLst>
              </p:cNvPr>
              <p:cNvSpPr/>
              <p:nvPr/>
            </p:nvSpPr>
            <p:spPr>
              <a:xfrm>
                <a:off x="10577083" y="2497361"/>
                <a:ext cx="228600" cy="228600"/>
              </a:xfrm>
              <a:prstGeom prst="ellipse">
                <a:avLst/>
              </a:prstGeom>
              <a:solidFill>
                <a:srgbClr val="E572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53" name="Straight Connector 752">
              <a:extLst>
                <a:ext uri="{FF2B5EF4-FFF2-40B4-BE49-F238E27FC236}">
                  <a16:creationId xmlns:a16="http://schemas.microsoft.com/office/drawing/2014/main" id="{E7C1E7EA-4669-4BA4-A275-21E5AA50C656}"/>
                </a:ext>
              </a:extLst>
            </p:cNvPr>
            <p:cNvCxnSpPr>
              <a:cxnSpLocks/>
              <a:endCxn id="744" idx="3"/>
            </p:cNvCxnSpPr>
            <p:nvPr/>
          </p:nvCxnSpPr>
          <p:spPr>
            <a:xfrm flipH="1">
              <a:off x="17680270" y="7589252"/>
              <a:ext cx="1204688" cy="1441814"/>
            </a:xfrm>
            <a:prstGeom prst="line">
              <a:avLst/>
            </a:prstGeom>
            <a:ln w="5080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id="{1662F40A-12EC-D53F-4ED9-24DBE7431F36}"/>
                </a:ext>
              </a:extLst>
            </p:cNvPr>
            <p:cNvCxnSpPr>
              <a:cxnSpLocks/>
            </p:cNvCxnSpPr>
            <p:nvPr/>
          </p:nvCxnSpPr>
          <p:spPr>
            <a:xfrm flipH="1">
              <a:off x="17688484" y="8717120"/>
              <a:ext cx="85558" cy="310147"/>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858CDF76-1518-BB6D-156F-ADB0D923DCB1}"/>
                </a:ext>
              </a:extLst>
            </p:cNvPr>
            <p:cNvCxnSpPr>
              <a:cxnSpLocks/>
            </p:cNvCxnSpPr>
            <p:nvPr/>
          </p:nvCxnSpPr>
          <p:spPr>
            <a:xfrm flipH="1">
              <a:off x="17687983" y="8895087"/>
              <a:ext cx="352425" cy="139700"/>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61" name="Straight Connector 760">
              <a:extLst>
                <a:ext uri="{FF2B5EF4-FFF2-40B4-BE49-F238E27FC236}">
                  <a16:creationId xmlns:a16="http://schemas.microsoft.com/office/drawing/2014/main" id="{30D0E36B-7423-1EA9-4BB4-46E14C725D4C}"/>
                </a:ext>
              </a:extLst>
            </p:cNvPr>
            <p:cNvCxnSpPr>
              <a:cxnSpLocks/>
            </p:cNvCxnSpPr>
            <p:nvPr/>
          </p:nvCxnSpPr>
          <p:spPr>
            <a:xfrm>
              <a:off x="17542267" y="8914048"/>
              <a:ext cx="139366" cy="114389"/>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62" name="Straight Connector 761">
              <a:extLst>
                <a:ext uri="{FF2B5EF4-FFF2-40B4-BE49-F238E27FC236}">
                  <a16:creationId xmlns:a16="http://schemas.microsoft.com/office/drawing/2014/main" id="{5D830C76-E1D7-5555-E0A9-9380C7689443}"/>
                </a:ext>
              </a:extLst>
            </p:cNvPr>
            <p:cNvCxnSpPr>
              <a:cxnSpLocks/>
            </p:cNvCxnSpPr>
            <p:nvPr/>
          </p:nvCxnSpPr>
          <p:spPr>
            <a:xfrm flipH="1">
              <a:off x="17691158" y="8945720"/>
              <a:ext cx="74445" cy="85892"/>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63" name="Straight Connector 762">
              <a:extLst>
                <a:ext uri="{FF2B5EF4-FFF2-40B4-BE49-F238E27FC236}">
                  <a16:creationId xmlns:a16="http://schemas.microsoft.com/office/drawing/2014/main" id="{C2CF8873-6AAA-705E-8067-DCA765AB4AF9}"/>
                </a:ext>
              </a:extLst>
            </p:cNvPr>
            <p:cNvCxnSpPr>
              <a:cxnSpLocks/>
              <a:stCxn id="744" idx="3"/>
            </p:cNvCxnSpPr>
            <p:nvPr/>
          </p:nvCxnSpPr>
          <p:spPr>
            <a:xfrm flipH="1">
              <a:off x="17580284" y="9031066"/>
              <a:ext cx="99986" cy="284846"/>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64" name="Straight Connector 763">
              <a:extLst>
                <a:ext uri="{FF2B5EF4-FFF2-40B4-BE49-F238E27FC236}">
                  <a16:creationId xmlns:a16="http://schemas.microsoft.com/office/drawing/2014/main" id="{BCE905EF-CED5-A493-F28E-B2B7BF168957}"/>
                </a:ext>
              </a:extLst>
            </p:cNvPr>
            <p:cNvCxnSpPr>
              <a:cxnSpLocks/>
            </p:cNvCxnSpPr>
            <p:nvPr/>
          </p:nvCxnSpPr>
          <p:spPr>
            <a:xfrm>
              <a:off x="17681633" y="9044942"/>
              <a:ext cx="9525" cy="88270"/>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65" name="Straight Connector 764">
              <a:extLst>
                <a:ext uri="{FF2B5EF4-FFF2-40B4-BE49-F238E27FC236}">
                  <a16:creationId xmlns:a16="http://schemas.microsoft.com/office/drawing/2014/main" id="{781B2214-BB7B-7630-D490-7EB75B18E5FF}"/>
                </a:ext>
              </a:extLst>
            </p:cNvPr>
            <p:cNvCxnSpPr>
              <a:cxnSpLocks/>
            </p:cNvCxnSpPr>
            <p:nvPr/>
          </p:nvCxnSpPr>
          <p:spPr>
            <a:xfrm flipH="1" flipV="1">
              <a:off x="18884958" y="7594495"/>
              <a:ext cx="358775" cy="46467"/>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66" name="Straight Connector 765">
              <a:extLst>
                <a:ext uri="{FF2B5EF4-FFF2-40B4-BE49-F238E27FC236}">
                  <a16:creationId xmlns:a16="http://schemas.microsoft.com/office/drawing/2014/main" id="{A47EC151-4829-4FCD-573D-0C1BC70FFDDE}"/>
                </a:ext>
              </a:extLst>
            </p:cNvPr>
            <p:cNvCxnSpPr>
              <a:cxnSpLocks/>
            </p:cNvCxnSpPr>
            <p:nvPr/>
          </p:nvCxnSpPr>
          <p:spPr>
            <a:xfrm>
              <a:off x="18486496" y="7460617"/>
              <a:ext cx="392112" cy="128635"/>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67" name="Straight Connector 766">
              <a:extLst>
                <a:ext uri="{FF2B5EF4-FFF2-40B4-BE49-F238E27FC236}">
                  <a16:creationId xmlns:a16="http://schemas.microsoft.com/office/drawing/2014/main" id="{66B19FAB-D169-5A59-9D4A-9081170E245B}"/>
                </a:ext>
              </a:extLst>
            </p:cNvPr>
            <p:cNvCxnSpPr>
              <a:cxnSpLocks/>
            </p:cNvCxnSpPr>
            <p:nvPr/>
          </p:nvCxnSpPr>
          <p:spPr>
            <a:xfrm flipH="1" flipV="1">
              <a:off x="18769070" y="7108230"/>
              <a:ext cx="115888" cy="485107"/>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68" name="Straight Connector 767">
              <a:extLst>
                <a:ext uri="{FF2B5EF4-FFF2-40B4-BE49-F238E27FC236}">
                  <a16:creationId xmlns:a16="http://schemas.microsoft.com/office/drawing/2014/main" id="{89409331-2485-27D6-8A02-AFE729CBC62C}"/>
                </a:ext>
              </a:extLst>
            </p:cNvPr>
            <p:cNvCxnSpPr>
              <a:cxnSpLocks/>
            </p:cNvCxnSpPr>
            <p:nvPr/>
          </p:nvCxnSpPr>
          <p:spPr>
            <a:xfrm>
              <a:off x="18757958" y="7486638"/>
              <a:ext cx="127000" cy="106699"/>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69" name="Straight Connector 768">
              <a:extLst>
                <a:ext uri="{FF2B5EF4-FFF2-40B4-BE49-F238E27FC236}">
                  <a16:creationId xmlns:a16="http://schemas.microsoft.com/office/drawing/2014/main" id="{A2B96A66-E62B-9F2C-BF49-8FF0CD90EEE1}"/>
                </a:ext>
              </a:extLst>
            </p:cNvPr>
            <p:cNvCxnSpPr>
              <a:cxnSpLocks/>
            </p:cNvCxnSpPr>
            <p:nvPr/>
          </p:nvCxnSpPr>
          <p:spPr>
            <a:xfrm flipV="1">
              <a:off x="18888133" y="7276485"/>
              <a:ext cx="136525" cy="316852"/>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70" name="Straight Connector 769">
              <a:extLst>
                <a:ext uri="{FF2B5EF4-FFF2-40B4-BE49-F238E27FC236}">
                  <a16:creationId xmlns:a16="http://schemas.microsoft.com/office/drawing/2014/main" id="{09C50B08-F109-05D2-446D-D024A5F9B2BB}"/>
                </a:ext>
              </a:extLst>
            </p:cNvPr>
            <p:cNvCxnSpPr>
              <a:cxnSpLocks/>
            </p:cNvCxnSpPr>
            <p:nvPr/>
          </p:nvCxnSpPr>
          <p:spPr>
            <a:xfrm flipV="1">
              <a:off x="18757958" y="7602862"/>
              <a:ext cx="120650" cy="329305"/>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grpSp>
        <p:nvGrpSpPr>
          <p:cNvPr id="1138" name="Group 1137">
            <a:extLst>
              <a:ext uri="{FF2B5EF4-FFF2-40B4-BE49-F238E27FC236}">
                <a16:creationId xmlns:a16="http://schemas.microsoft.com/office/drawing/2014/main" id="{776DB6A7-8C8E-5E7E-2364-E7F6964402D4}"/>
              </a:ext>
            </a:extLst>
          </p:cNvPr>
          <p:cNvGrpSpPr>
            <a:grpSpLocks noChangeAspect="1"/>
          </p:cNvGrpSpPr>
          <p:nvPr/>
        </p:nvGrpSpPr>
        <p:grpSpPr>
          <a:xfrm>
            <a:off x="23015730" y="6955934"/>
            <a:ext cx="3002103" cy="2130552"/>
            <a:chOff x="22748629" y="6895118"/>
            <a:chExt cx="3524332" cy="2501171"/>
          </a:xfrm>
        </p:grpSpPr>
        <p:grpSp>
          <p:nvGrpSpPr>
            <p:cNvPr id="812" name="Group 811">
              <a:extLst>
                <a:ext uri="{FF2B5EF4-FFF2-40B4-BE49-F238E27FC236}">
                  <a16:creationId xmlns:a16="http://schemas.microsoft.com/office/drawing/2014/main" id="{AF43B01F-ACDD-1BBF-DE39-000D43BBD328}"/>
                </a:ext>
              </a:extLst>
            </p:cNvPr>
            <p:cNvGrpSpPr/>
            <p:nvPr/>
          </p:nvGrpSpPr>
          <p:grpSpPr>
            <a:xfrm>
              <a:off x="23694695" y="6895118"/>
              <a:ext cx="975883" cy="1049834"/>
              <a:chOff x="9372600" y="718406"/>
              <a:chExt cx="975883" cy="1049834"/>
            </a:xfrm>
          </p:grpSpPr>
          <p:sp>
            <p:nvSpPr>
              <p:cNvPr id="813" name="Oval 812">
                <a:extLst>
                  <a:ext uri="{FF2B5EF4-FFF2-40B4-BE49-F238E27FC236}">
                    <a16:creationId xmlns:a16="http://schemas.microsoft.com/office/drawing/2014/main" id="{67B9927A-D1C7-33A8-03CC-BFA8979C891B}"/>
                  </a:ext>
                </a:extLst>
              </p:cNvPr>
              <p:cNvSpPr/>
              <p:nvPr/>
            </p:nvSpPr>
            <p:spPr>
              <a:xfrm>
                <a:off x="9652000" y="718406"/>
                <a:ext cx="228600" cy="228600"/>
              </a:xfrm>
              <a:prstGeom prst="ellipse">
                <a:avLst/>
              </a:prstGeom>
              <a:solidFill>
                <a:srgbClr val="00AF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4" name="Oval 813">
                <a:extLst>
                  <a:ext uri="{FF2B5EF4-FFF2-40B4-BE49-F238E27FC236}">
                    <a16:creationId xmlns:a16="http://schemas.microsoft.com/office/drawing/2014/main" id="{CD0242D0-1D11-9FD2-2709-AC3AC7017431}"/>
                  </a:ext>
                </a:extLst>
              </p:cNvPr>
              <p:cNvSpPr/>
              <p:nvPr/>
            </p:nvSpPr>
            <p:spPr>
              <a:xfrm>
                <a:off x="9372600" y="1068184"/>
                <a:ext cx="228600" cy="228600"/>
              </a:xfrm>
              <a:prstGeom prst="ellipse">
                <a:avLst/>
              </a:prstGeom>
              <a:solidFill>
                <a:srgbClr val="00AF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5" name="Oval 814">
                <a:extLst>
                  <a:ext uri="{FF2B5EF4-FFF2-40B4-BE49-F238E27FC236}">
                    <a16:creationId xmlns:a16="http://schemas.microsoft.com/office/drawing/2014/main" id="{EF71D065-3455-DD0C-FCEB-1BC1308D22A1}"/>
                  </a:ext>
                </a:extLst>
              </p:cNvPr>
              <p:cNvSpPr/>
              <p:nvPr/>
            </p:nvSpPr>
            <p:spPr>
              <a:xfrm>
                <a:off x="10119883" y="1254594"/>
                <a:ext cx="228600" cy="228600"/>
              </a:xfrm>
              <a:prstGeom prst="ellipse">
                <a:avLst/>
              </a:prstGeom>
              <a:solidFill>
                <a:srgbClr val="00AF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6" name="Oval 815">
                <a:extLst>
                  <a:ext uri="{FF2B5EF4-FFF2-40B4-BE49-F238E27FC236}">
                    <a16:creationId xmlns:a16="http://schemas.microsoft.com/office/drawing/2014/main" id="{D7ABADFC-AD0F-DF90-7D29-C0048361E111}"/>
                  </a:ext>
                </a:extLst>
              </p:cNvPr>
              <p:cNvSpPr/>
              <p:nvPr/>
            </p:nvSpPr>
            <p:spPr>
              <a:xfrm>
                <a:off x="9639300" y="1539640"/>
                <a:ext cx="228600" cy="228600"/>
              </a:xfrm>
              <a:prstGeom prst="ellipse">
                <a:avLst/>
              </a:prstGeom>
              <a:solidFill>
                <a:srgbClr val="00AF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7" name="Oval 816">
                <a:extLst>
                  <a:ext uri="{FF2B5EF4-FFF2-40B4-BE49-F238E27FC236}">
                    <a16:creationId xmlns:a16="http://schemas.microsoft.com/office/drawing/2014/main" id="{B8FA217F-1D3A-4F96-ECC9-6FBE4CC8E923}"/>
                  </a:ext>
                </a:extLst>
              </p:cNvPr>
              <p:cNvSpPr/>
              <p:nvPr/>
            </p:nvSpPr>
            <p:spPr>
              <a:xfrm>
                <a:off x="9639300" y="1099406"/>
                <a:ext cx="228600" cy="228600"/>
              </a:xfrm>
              <a:prstGeom prst="ellipse">
                <a:avLst/>
              </a:prstGeom>
              <a:solidFill>
                <a:srgbClr val="00AF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Oval 817">
                <a:extLst>
                  <a:ext uri="{FF2B5EF4-FFF2-40B4-BE49-F238E27FC236}">
                    <a16:creationId xmlns:a16="http://schemas.microsoft.com/office/drawing/2014/main" id="{A1351223-2A33-6420-CD45-00AD172F469C}"/>
                  </a:ext>
                </a:extLst>
              </p:cNvPr>
              <p:cNvSpPr/>
              <p:nvPr/>
            </p:nvSpPr>
            <p:spPr>
              <a:xfrm>
                <a:off x="9906000" y="891546"/>
                <a:ext cx="228600" cy="228600"/>
              </a:xfrm>
              <a:prstGeom prst="ellipse">
                <a:avLst/>
              </a:prstGeom>
              <a:solidFill>
                <a:srgbClr val="00AF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9" name="Group 818">
              <a:extLst>
                <a:ext uri="{FF2B5EF4-FFF2-40B4-BE49-F238E27FC236}">
                  <a16:creationId xmlns:a16="http://schemas.microsoft.com/office/drawing/2014/main" id="{9AEB89D8-70D4-23E8-1C2E-C5F952E18E94}"/>
                </a:ext>
              </a:extLst>
            </p:cNvPr>
            <p:cNvGrpSpPr/>
            <p:nvPr/>
          </p:nvGrpSpPr>
          <p:grpSpPr>
            <a:xfrm>
              <a:off x="22748629" y="8497735"/>
              <a:ext cx="723900" cy="832212"/>
              <a:chOff x="8324934" y="2400172"/>
              <a:chExt cx="723900" cy="832212"/>
            </a:xfrm>
          </p:grpSpPr>
          <p:sp>
            <p:nvSpPr>
              <p:cNvPr id="820" name="Oval 819">
                <a:extLst>
                  <a:ext uri="{FF2B5EF4-FFF2-40B4-BE49-F238E27FC236}">
                    <a16:creationId xmlns:a16="http://schemas.microsoft.com/office/drawing/2014/main" id="{C9DD7E29-4E4E-AE64-F050-D541821B9F35}"/>
                  </a:ext>
                </a:extLst>
              </p:cNvPr>
              <p:cNvSpPr/>
              <p:nvPr/>
            </p:nvSpPr>
            <p:spPr>
              <a:xfrm>
                <a:off x="8566234" y="2400172"/>
                <a:ext cx="228600" cy="228600"/>
              </a:xfrm>
              <a:prstGeom prst="ellipse">
                <a:avLst/>
              </a:prstGeom>
              <a:solidFill>
                <a:srgbClr val="009A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Oval 820">
                <a:extLst>
                  <a:ext uri="{FF2B5EF4-FFF2-40B4-BE49-F238E27FC236}">
                    <a16:creationId xmlns:a16="http://schemas.microsoft.com/office/drawing/2014/main" id="{8544BCA5-A177-97B5-2304-04D24724CEAE}"/>
                  </a:ext>
                </a:extLst>
              </p:cNvPr>
              <p:cNvSpPr/>
              <p:nvPr/>
            </p:nvSpPr>
            <p:spPr>
              <a:xfrm>
                <a:off x="8324934" y="2600307"/>
                <a:ext cx="228600" cy="228600"/>
              </a:xfrm>
              <a:prstGeom prst="ellipse">
                <a:avLst/>
              </a:prstGeom>
              <a:solidFill>
                <a:srgbClr val="009A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 name="Oval 821">
                <a:extLst>
                  <a:ext uri="{FF2B5EF4-FFF2-40B4-BE49-F238E27FC236}">
                    <a16:creationId xmlns:a16="http://schemas.microsoft.com/office/drawing/2014/main" id="{D4775519-E082-2BE3-FF95-F3DF8A60D9FC}"/>
                  </a:ext>
                </a:extLst>
              </p:cNvPr>
              <p:cNvSpPr/>
              <p:nvPr/>
            </p:nvSpPr>
            <p:spPr>
              <a:xfrm>
                <a:off x="8451934" y="2806629"/>
                <a:ext cx="228600" cy="228600"/>
              </a:xfrm>
              <a:prstGeom prst="ellipse">
                <a:avLst/>
              </a:prstGeom>
              <a:solidFill>
                <a:srgbClr val="009A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 name="Oval 822">
                <a:extLst>
                  <a:ext uri="{FF2B5EF4-FFF2-40B4-BE49-F238E27FC236}">
                    <a16:creationId xmlns:a16="http://schemas.microsoft.com/office/drawing/2014/main" id="{BD0AEFA7-EBBC-EDCA-12DA-6C7708E7B3A6}"/>
                  </a:ext>
                </a:extLst>
              </p:cNvPr>
              <p:cNvSpPr/>
              <p:nvPr/>
            </p:nvSpPr>
            <p:spPr>
              <a:xfrm>
                <a:off x="8361017" y="3003784"/>
                <a:ext cx="228600" cy="228600"/>
              </a:xfrm>
              <a:prstGeom prst="ellipse">
                <a:avLst/>
              </a:prstGeom>
              <a:solidFill>
                <a:srgbClr val="009A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 name="Oval 823">
                <a:extLst>
                  <a:ext uri="{FF2B5EF4-FFF2-40B4-BE49-F238E27FC236}">
                    <a16:creationId xmlns:a16="http://schemas.microsoft.com/office/drawing/2014/main" id="{BC349E16-1744-7023-6FEE-B48DC3A69639}"/>
                  </a:ext>
                </a:extLst>
              </p:cNvPr>
              <p:cNvSpPr/>
              <p:nvPr/>
            </p:nvSpPr>
            <p:spPr>
              <a:xfrm>
                <a:off x="8540834" y="2642782"/>
                <a:ext cx="228600" cy="228600"/>
              </a:xfrm>
              <a:prstGeom prst="ellipse">
                <a:avLst/>
              </a:prstGeom>
              <a:solidFill>
                <a:srgbClr val="009A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 name="Oval 824">
                <a:extLst>
                  <a:ext uri="{FF2B5EF4-FFF2-40B4-BE49-F238E27FC236}">
                    <a16:creationId xmlns:a16="http://schemas.microsoft.com/office/drawing/2014/main" id="{C3978798-514C-C3CB-CBD8-157D73F405AF}"/>
                  </a:ext>
                </a:extLst>
              </p:cNvPr>
              <p:cNvSpPr/>
              <p:nvPr/>
            </p:nvSpPr>
            <p:spPr>
              <a:xfrm>
                <a:off x="8820234" y="2573312"/>
                <a:ext cx="228600" cy="228600"/>
              </a:xfrm>
              <a:prstGeom prst="ellipse">
                <a:avLst/>
              </a:prstGeom>
              <a:solidFill>
                <a:srgbClr val="009A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6" name="Group 825">
              <a:extLst>
                <a:ext uri="{FF2B5EF4-FFF2-40B4-BE49-F238E27FC236}">
                  <a16:creationId xmlns:a16="http://schemas.microsoft.com/office/drawing/2014/main" id="{78EFFAD1-B9ED-8530-ACEB-595BDF890EF4}"/>
                </a:ext>
              </a:extLst>
            </p:cNvPr>
            <p:cNvGrpSpPr/>
            <p:nvPr/>
          </p:nvGrpSpPr>
          <p:grpSpPr>
            <a:xfrm>
              <a:off x="25790361" y="8829174"/>
              <a:ext cx="482600" cy="567115"/>
              <a:chOff x="11366666" y="2731611"/>
              <a:chExt cx="482600" cy="567115"/>
            </a:xfrm>
          </p:grpSpPr>
          <p:sp>
            <p:nvSpPr>
              <p:cNvPr id="827" name="Oval 826">
                <a:extLst>
                  <a:ext uri="{FF2B5EF4-FFF2-40B4-BE49-F238E27FC236}">
                    <a16:creationId xmlns:a16="http://schemas.microsoft.com/office/drawing/2014/main" id="{7EF5518A-C880-1A54-E286-0CF5F119C9A5}"/>
                  </a:ext>
                </a:extLst>
              </p:cNvPr>
              <p:cNvSpPr/>
              <p:nvPr/>
            </p:nvSpPr>
            <p:spPr>
              <a:xfrm>
                <a:off x="11442866" y="2731611"/>
                <a:ext cx="228600" cy="228600"/>
              </a:xfrm>
              <a:prstGeom prst="ellipse">
                <a:avLst/>
              </a:prstGeom>
              <a:solidFill>
                <a:srgbClr val="E572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8" name="Oval 827">
                <a:extLst>
                  <a:ext uri="{FF2B5EF4-FFF2-40B4-BE49-F238E27FC236}">
                    <a16:creationId xmlns:a16="http://schemas.microsoft.com/office/drawing/2014/main" id="{B07346F7-A518-7D6C-FA58-5D1CD0B44D79}"/>
                  </a:ext>
                </a:extLst>
              </p:cNvPr>
              <p:cNvSpPr/>
              <p:nvPr/>
            </p:nvSpPr>
            <p:spPr>
              <a:xfrm>
                <a:off x="11366666" y="2928584"/>
                <a:ext cx="228600" cy="228600"/>
              </a:xfrm>
              <a:prstGeom prst="ellipse">
                <a:avLst/>
              </a:prstGeom>
              <a:solidFill>
                <a:srgbClr val="E572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9" name="Oval 828">
                <a:extLst>
                  <a:ext uri="{FF2B5EF4-FFF2-40B4-BE49-F238E27FC236}">
                    <a16:creationId xmlns:a16="http://schemas.microsoft.com/office/drawing/2014/main" id="{4BF30790-9852-0C2B-4C7B-CBD53A394282}"/>
                  </a:ext>
                </a:extLst>
              </p:cNvPr>
              <p:cNvSpPr/>
              <p:nvPr/>
            </p:nvSpPr>
            <p:spPr>
              <a:xfrm>
                <a:off x="11620666" y="3002998"/>
                <a:ext cx="228600" cy="228600"/>
              </a:xfrm>
              <a:prstGeom prst="ellipse">
                <a:avLst/>
              </a:prstGeom>
              <a:solidFill>
                <a:srgbClr val="E572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0" name="Oval 829">
                <a:extLst>
                  <a:ext uri="{FF2B5EF4-FFF2-40B4-BE49-F238E27FC236}">
                    <a16:creationId xmlns:a16="http://schemas.microsoft.com/office/drawing/2014/main" id="{AEC92108-2343-A2EC-D702-5ECE382165A0}"/>
                  </a:ext>
                </a:extLst>
              </p:cNvPr>
              <p:cNvSpPr/>
              <p:nvPr/>
            </p:nvSpPr>
            <p:spPr>
              <a:xfrm>
                <a:off x="11493666" y="3070126"/>
                <a:ext cx="228600" cy="228600"/>
              </a:xfrm>
              <a:prstGeom prst="ellipse">
                <a:avLst/>
              </a:prstGeom>
              <a:solidFill>
                <a:srgbClr val="E572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1" name="Oval 830">
                <a:extLst>
                  <a:ext uri="{FF2B5EF4-FFF2-40B4-BE49-F238E27FC236}">
                    <a16:creationId xmlns:a16="http://schemas.microsoft.com/office/drawing/2014/main" id="{45F3AB35-1EFD-921B-7B50-3DD205815339}"/>
                  </a:ext>
                </a:extLst>
              </p:cNvPr>
              <p:cNvSpPr/>
              <p:nvPr/>
            </p:nvSpPr>
            <p:spPr>
              <a:xfrm>
                <a:off x="11531766" y="2987048"/>
                <a:ext cx="228600" cy="228600"/>
              </a:xfrm>
              <a:prstGeom prst="ellipse">
                <a:avLst/>
              </a:prstGeom>
              <a:solidFill>
                <a:srgbClr val="E572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Oval 831">
                <a:extLst>
                  <a:ext uri="{FF2B5EF4-FFF2-40B4-BE49-F238E27FC236}">
                    <a16:creationId xmlns:a16="http://schemas.microsoft.com/office/drawing/2014/main" id="{77681E35-32D2-EF1E-A777-F8BFE8D0C983}"/>
                  </a:ext>
                </a:extLst>
              </p:cNvPr>
              <p:cNvSpPr/>
              <p:nvPr/>
            </p:nvSpPr>
            <p:spPr>
              <a:xfrm>
                <a:off x="11595266" y="2817537"/>
                <a:ext cx="228600" cy="228600"/>
              </a:xfrm>
              <a:prstGeom prst="ellipse">
                <a:avLst/>
              </a:prstGeom>
              <a:solidFill>
                <a:srgbClr val="E572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58" name="Straight Connector 857">
              <a:extLst>
                <a:ext uri="{FF2B5EF4-FFF2-40B4-BE49-F238E27FC236}">
                  <a16:creationId xmlns:a16="http://schemas.microsoft.com/office/drawing/2014/main" id="{D61C0875-7CC1-4B58-DDCE-EDB8D88DA178}"/>
                </a:ext>
              </a:extLst>
            </p:cNvPr>
            <p:cNvCxnSpPr>
              <a:cxnSpLocks/>
            </p:cNvCxnSpPr>
            <p:nvPr/>
          </p:nvCxnSpPr>
          <p:spPr>
            <a:xfrm flipH="1">
              <a:off x="23002811" y="8413106"/>
              <a:ext cx="1400918" cy="520126"/>
            </a:xfrm>
            <a:prstGeom prst="line">
              <a:avLst/>
            </a:prstGeom>
            <a:ln w="5080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2" name="Straight Connector 861">
              <a:extLst>
                <a:ext uri="{FF2B5EF4-FFF2-40B4-BE49-F238E27FC236}">
                  <a16:creationId xmlns:a16="http://schemas.microsoft.com/office/drawing/2014/main" id="{63F6F79E-E13E-BA39-CDAB-29F86671EAD8}"/>
                </a:ext>
              </a:extLst>
            </p:cNvPr>
            <p:cNvCxnSpPr>
              <a:cxnSpLocks/>
            </p:cNvCxnSpPr>
            <p:nvPr/>
          </p:nvCxnSpPr>
          <p:spPr>
            <a:xfrm flipH="1" flipV="1">
              <a:off x="24204626" y="7496661"/>
              <a:ext cx="199103" cy="910649"/>
            </a:xfrm>
            <a:prstGeom prst="line">
              <a:avLst/>
            </a:prstGeom>
            <a:ln w="5080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3" name="Straight Connector 862">
              <a:extLst>
                <a:ext uri="{FF2B5EF4-FFF2-40B4-BE49-F238E27FC236}">
                  <a16:creationId xmlns:a16="http://schemas.microsoft.com/office/drawing/2014/main" id="{C168F259-CF15-62C4-B94B-410BEA40FF51}"/>
                </a:ext>
              </a:extLst>
            </p:cNvPr>
            <p:cNvCxnSpPr>
              <a:cxnSpLocks/>
            </p:cNvCxnSpPr>
            <p:nvPr/>
          </p:nvCxnSpPr>
          <p:spPr>
            <a:xfrm flipH="1" flipV="1">
              <a:off x="24401510" y="8407310"/>
              <a:ext cx="1634671" cy="729890"/>
            </a:xfrm>
            <a:prstGeom prst="line">
              <a:avLst/>
            </a:prstGeom>
            <a:ln w="5080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85" name="Straight Connector 884">
              <a:extLst>
                <a:ext uri="{FF2B5EF4-FFF2-40B4-BE49-F238E27FC236}">
                  <a16:creationId xmlns:a16="http://schemas.microsoft.com/office/drawing/2014/main" id="{D7FFF4C1-461E-518D-55E3-1ED5DD05EF4D}"/>
                </a:ext>
              </a:extLst>
            </p:cNvPr>
            <p:cNvCxnSpPr>
              <a:cxnSpLocks/>
            </p:cNvCxnSpPr>
            <p:nvPr/>
          </p:nvCxnSpPr>
          <p:spPr>
            <a:xfrm flipH="1">
              <a:off x="23006221" y="8621521"/>
              <a:ext cx="85558" cy="310147"/>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86" name="Straight Connector 885">
              <a:extLst>
                <a:ext uri="{FF2B5EF4-FFF2-40B4-BE49-F238E27FC236}">
                  <a16:creationId xmlns:a16="http://schemas.microsoft.com/office/drawing/2014/main" id="{9E160D0E-8792-E387-4433-48D5B6C06E75}"/>
                </a:ext>
              </a:extLst>
            </p:cNvPr>
            <p:cNvCxnSpPr>
              <a:cxnSpLocks/>
            </p:cNvCxnSpPr>
            <p:nvPr/>
          </p:nvCxnSpPr>
          <p:spPr>
            <a:xfrm flipH="1">
              <a:off x="23005720" y="8799488"/>
              <a:ext cx="352425" cy="139700"/>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87" name="Straight Connector 886">
              <a:extLst>
                <a:ext uri="{FF2B5EF4-FFF2-40B4-BE49-F238E27FC236}">
                  <a16:creationId xmlns:a16="http://schemas.microsoft.com/office/drawing/2014/main" id="{4A7EF624-0CBB-C691-E376-9767F3D2F44D}"/>
                </a:ext>
              </a:extLst>
            </p:cNvPr>
            <p:cNvCxnSpPr>
              <a:cxnSpLocks/>
            </p:cNvCxnSpPr>
            <p:nvPr/>
          </p:nvCxnSpPr>
          <p:spPr>
            <a:xfrm>
              <a:off x="22860004" y="8818449"/>
              <a:ext cx="139366" cy="114389"/>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88" name="Straight Connector 887">
              <a:extLst>
                <a:ext uri="{FF2B5EF4-FFF2-40B4-BE49-F238E27FC236}">
                  <a16:creationId xmlns:a16="http://schemas.microsoft.com/office/drawing/2014/main" id="{576C912B-3885-050F-BC2A-EACD481FF52B}"/>
                </a:ext>
              </a:extLst>
            </p:cNvPr>
            <p:cNvCxnSpPr>
              <a:cxnSpLocks/>
            </p:cNvCxnSpPr>
            <p:nvPr/>
          </p:nvCxnSpPr>
          <p:spPr>
            <a:xfrm flipH="1">
              <a:off x="23008895" y="8850121"/>
              <a:ext cx="74445" cy="85892"/>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89" name="Straight Connector 888">
              <a:extLst>
                <a:ext uri="{FF2B5EF4-FFF2-40B4-BE49-F238E27FC236}">
                  <a16:creationId xmlns:a16="http://schemas.microsoft.com/office/drawing/2014/main" id="{C2831189-86CF-3FB4-F950-A3E7BE655B3C}"/>
                </a:ext>
              </a:extLst>
            </p:cNvPr>
            <p:cNvCxnSpPr>
              <a:cxnSpLocks/>
              <a:stCxn id="824" idx="3"/>
            </p:cNvCxnSpPr>
            <p:nvPr/>
          </p:nvCxnSpPr>
          <p:spPr>
            <a:xfrm flipH="1">
              <a:off x="22898021" y="8935467"/>
              <a:ext cx="99986" cy="284846"/>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90" name="Straight Connector 889">
              <a:extLst>
                <a:ext uri="{FF2B5EF4-FFF2-40B4-BE49-F238E27FC236}">
                  <a16:creationId xmlns:a16="http://schemas.microsoft.com/office/drawing/2014/main" id="{DC7208A1-7374-2217-3CCD-E0E40CDB5C8A}"/>
                </a:ext>
              </a:extLst>
            </p:cNvPr>
            <p:cNvCxnSpPr>
              <a:cxnSpLocks/>
            </p:cNvCxnSpPr>
            <p:nvPr/>
          </p:nvCxnSpPr>
          <p:spPr>
            <a:xfrm>
              <a:off x="22999370" y="8949343"/>
              <a:ext cx="9525" cy="88270"/>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91" name="Straight Connector 890">
              <a:extLst>
                <a:ext uri="{FF2B5EF4-FFF2-40B4-BE49-F238E27FC236}">
                  <a16:creationId xmlns:a16="http://schemas.microsoft.com/office/drawing/2014/main" id="{DE715673-060A-3F78-8A38-A1B2AA2132F9}"/>
                </a:ext>
              </a:extLst>
            </p:cNvPr>
            <p:cNvCxnSpPr>
              <a:cxnSpLocks/>
            </p:cNvCxnSpPr>
            <p:nvPr/>
          </p:nvCxnSpPr>
          <p:spPr>
            <a:xfrm flipH="1" flipV="1">
              <a:off x="24202695" y="7498896"/>
              <a:ext cx="358775" cy="46467"/>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92" name="Straight Connector 891">
              <a:extLst>
                <a:ext uri="{FF2B5EF4-FFF2-40B4-BE49-F238E27FC236}">
                  <a16:creationId xmlns:a16="http://schemas.microsoft.com/office/drawing/2014/main" id="{32D70AE8-07E4-01D6-617A-1514101D5435}"/>
                </a:ext>
              </a:extLst>
            </p:cNvPr>
            <p:cNvCxnSpPr>
              <a:cxnSpLocks/>
            </p:cNvCxnSpPr>
            <p:nvPr/>
          </p:nvCxnSpPr>
          <p:spPr>
            <a:xfrm>
              <a:off x="23804233" y="7365018"/>
              <a:ext cx="392112" cy="128635"/>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93" name="Straight Connector 892">
              <a:extLst>
                <a:ext uri="{FF2B5EF4-FFF2-40B4-BE49-F238E27FC236}">
                  <a16:creationId xmlns:a16="http://schemas.microsoft.com/office/drawing/2014/main" id="{6413329A-C997-20C9-3720-2C8BC328A7B8}"/>
                </a:ext>
              </a:extLst>
            </p:cNvPr>
            <p:cNvCxnSpPr>
              <a:cxnSpLocks/>
            </p:cNvCxnSpPr>
            <p:nvPr/>
          </p:nvCxnSpPr>
          <p:spPr>
            <a:xfrm flipH="1" flipV="1">
              <a:off x="24086807" y="7012631"/>
              <a:ext cx="115888" cy="485107"/>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94" name="Straight Connector 893">
              <a:extLst>
                <a:ext uri="{FF2B5EF4-FFF2-40B4-BE49-F238E27FC236}">
                  <a16:creationId xmlns:a16="http://schemas.microsoft.com/office/drawing/2014/main" id="{D296E9AA-C378-84D4-9CF8-42A6E259F91F}"/>
                </a:ext>
              </a:extLst>
            </p:cNvPr>
            <p:cNvCxnSpPr>
              <a:cxnSpLocks/>
            </p:cNvCxnSpPr>
            <p:nvPr/>
          </p:nvCxnSpPr>
          <p:spPr>
            <a:xfrm>
              <a:off x="24075695" y="7391039"/>
              <a:ext cx="127000" cy="106699"/>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95" name="Straight Connector 894">
              <a:extLst>
                <a:ext uri="{FF2B5EF4-FFF2-40B4-BE49-F238E27FC236}">
                  <a16:creationId xmlns:a16="http://schemas.microsoft.com/office/drawing/2014/main" id="{A744327E-4C00-0050-4228-0124DF3D65CE}"/>
                </a:ext>
              </a:extLst>
            </p:cNvPr>
            <p:cNvCxnSpPr>
              <a:cxnSpLocks/>
            </p:cNvCxnSpPr>
            <p:nvPr/>
          </p:nvCxnSpPr>
          <p:spPr>
            <a:xfrm flipV="1">
              <a:off x="24205870" y="7180886"/>
              <a:ext cx="136525" cy="316852"/>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96" name="Straight Connector 895">
              <a:extLst>
                <a:ext uri="{FF2B5EF4-FFF2-40B4-BE49-F238E27FC236}">
                  <a16:creationId xmlns:a16="http://schemas.microsoft.com/office/drawing/2014/main" id="{0A1A26EE-186E-8F6A-775C-57AB091498B4}"/>
                </a:ext>
              </a:extLst>
            </p:cNvPr>
            <p:cNvCxnSpPr>
              <a:cxnSpLocks/>
            </p:cNvCxnSpPr>
            <p:nvPr/>
          </p:nvCxnSpPr>
          <p:spPr>
            <a:xfrm flipV="1">
              <a:off x="24075695" y="7507263"/>
              <a:ext cx="120650" cy="329305"/>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98" name="Straight Connector 897">
              <a:extLst>
                <a:ext uri="{FF2B5EF4-FFF2-40B4-BE49-F238E27FC236}">
                  <a16:creationId xmlns:a16="http://schemas.microsoft.com/office/drawing/2014/main" id="{DFFA3AA0-2011-2F37-15CC-F3C75AAB9502}"/>
                </a:ext>
              </a:extLst>
            </p:cNvPr>
            <p:cNvCxnSpPr>
              <a:cxnSpLocks/>
            </p:cNvCxnSpPr>
            <p:nvPr/>
          </p:nvCxnSpPr>
          <p:spPr>
            <a:xfrm>
              <a:off x="25979190" y="8944394"/>
              <a:ext cx="52305" cy="197994"/>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99" name="Straight Connector 898">
              <a:extLst>
                <a:ext uri="{FF2B5EF4-FFF2-40B4-BE49-F238E27FC236}">
                  <a16:creationId xmlns:a16="http://schemas.microsoft.com/office/drawing/2014/main" id="{44B2B4CE-CC27-F36A-A6FF-CF4F4DF15C96}"/>
                </a:ext>
              </a:extLst>
            </p:cNvPr>
            <p:cNvCxnSpPr>
              <a:cxnSpLocks/>
            </p:cNvCxnSpPr>
            <p:nvPr/>
          </p:nvCxnSpPr>
          <p:spPr>
            <a:xfrm>
              <a:off x="25896308" y="9155775"/>
              <a:ext cx="132012" cy="2488"/>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900" name="Straight Connector 899">
              <a:extLst>
                <a:ext uri="{FF2B5EF4-FFF2-40B4-BE49-F238E27FC236}">
                  <a16:creationId xmlns:a16="http://schemas.microsoft.com/office/drawing/2014/main" id="{FC9BA554-6501-C255-02B6-FB36D5036A84}"/>
                </a:ext>
              </a:extLst>
            </p:cNvPr>
            <p:cNvCxnSpPr>
              <a:cxnSpLocks/>
            </p:cNvCxnSpPr>
            <p:nvPr/>
          </p:nvCxnSpPr>
          <p:spPr>
            <a:xfrm flipV="1">
              <a:off x="26014368" y="9155088"/>
              <a:ext cx="20302" cy="161874"/>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901" name="Straight Connector 900">
              <a:extLst>
                <a:ext uri="{FF2B5EF4-FFF2-40B4-BE49-F238E27FC236}">
                  <a16:creationId xmlns:a16="http://schemas.microsoft.com/office/drawing/2014/main" id="{725E07AC-3701-2335-04A0-7E146EF244EB}"/>
                </a:ext>
              </a:extLst>
            </p:cNvPr>
            <p:cNvCxnSpPr>
              <a:cxnSpLocks/>
            </p:cNvCxnSpPr>
            <p:nvPr/>
          </p:nvCxnSpPr>
          <p:spPr>
            <a:xfrm flipH="1" flipV="1">
              <a:off x="26034670" y="9151913"/>
              <a:ext cx="33586" cy="76601"/>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902" name="Straight Connector 901">
              <a:extLst>
                <a:ext uri="{FF2B5EF4-FFF2-40B4-BE49-F238E27FC236}">
                  <a16:creationId xmlns:a16="http://schemas.microsoft.com/office/drawing/2014/main" id="{7AC1D0C2-D181-6AD6-0C45-05153F80D053}"/>
                </a:ext>
              </a:extLst>
            </p:cNvPr>
            <p:cNvCxnSpPr>
              <a:cxnSpLocks/>
            </p:cNvCxnSpPr>
            <p:nvPr/>
          </p:nvCxnSpPr>
          <p:spPr>
            <a:xfrm flipH="1" flipV="1">
              <a:off x="26034670" y="9155088"/>
              <a:ext cx="141370" cy="73340"/>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903" name="Straight Connector 902">
              <a:extLst>
                <a:ext uri="{FF2B5EF4-FFF2-40B4-BE49-F238E27FC236}">
                  <a16:creationId xmlns:a16="http://schemas.microsoft.com/office/drawing/2014/main" id="{7AF52D76-A372-0F63-0E6D-0BA622F523C0}"/>
                </a:ext>
              </a:extLst>
            </p:cNvPr>
            <p:cNvCxnSpPr>
              <a:cxnSpLocks/>
            </p:cNvCxnSpPr>
            <p:nvPr/>
          </p:nvCxnSpPr>
          <p:spPr>
            <a:xfrm flipH="1">
              <a:off x="26037845" y="9026147"/>
              <a:ext cx="96760" cy="119416"/>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grpSp>
        <p:nvGrpSpPr>
          <p:cNvPr id="1140" name="Group 1139">
            <a:extLst>
              <a:ext uri="{FF2B5EF4-FFF2-40B4-BE49-F238E27FC236}">
                <a16:creationId xmlns:a16="http://schemas.microsoft.com/office/drawing/2014/main" id="{1E0F54D8-D40D-843D-3720-7E772DF5D90E}"/>
              </a:ext>
            </a:extLst>
          </p:cNvPr>
          <p:cNvGrpSpPr>
            <a:grpSpLocks noChangeAspect="1"/>
          </p:cNvGrpSpPr>
          <p:nvPr/>
        </p:nvGrpSpPr>
        <p:grpSpPr>
          <a:xfrm>
            <a:off x="28068122" y="6956187"/>
            <a:ext cx="3002103" cy="2130552"/>
            <a:chOff x="29734316" y="8829078"/>
            <a:chExt cx="3524332" cy="2501171"/>
          </a:xfrm>
        </p:grpSpPr>
        <p:grpSp>
          <p:nvGrpSpPr>
            <p:cNvPr id="910" name="Group 909">
              <a:extLst>
                <a:ext uri="{FF2B5EF4-FFF2-40B4-BE49-F238E27FC236}">
                  <a16:creationId xmlns:a16="http://schemas.microsoft.com/office/drawing/2014/main" id="{50404862-C33D-C1E7-D5F6-3D3BF483F3B7}"/>
                </a:ext>
              </a:extLst>
            </p:cNvPr>
            <p:cNvGrpSpPr/>
            <p:nvPr/>
          </p:nvGrpSpPr>
          <p:grpSpPr>
            <a:xfrm>
              <a:off x="30680382" y="8829078"/>
              <a:ext cx="975883" cy="1049834"/>
              <a:chOff x="9372600" y="718406"/>
              <a:chExt cx="975883" cy="1049834"/>
            </a:xfrm>
          </p:grpSpPr>
          <p:sp>
            <p:nvSpPr>
              <p:cNvPr id="911" name="Oval 910">
                <a:extLst>
                  <a:ext uri="{FF2B5EF4-FFF2-40B4-BE49-F238E27FC236}">
                    <a16:creationId xmlns:a16="http://schemas.microsoft.com/office/drawing/2014/main" id="{B99B0843-9180-D9EB-A05C-F3EF0252938F}"/>
                  </a:ext>
                </a:extLst>
              </p:cNvPr>
              <p:cNvSpPr/>
              <p:nvPr/>
            </p:nvSpPr>
            <p:spPr>
              <a:xfrm>
                <a:off x="9652000" y="718406"/>
                <a:ext cx="228600" cy="228600"/>
              </a:xfrm>
              <a:prstGeom prst="ellipse">
                <a:avLst/>
              </a:prstGeom>
              <a:solidFill>
                <a:srgbClr val="00AF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2" name="Oval 911">
                <a:extLst>
                  <a:ext uri="{FF2B5EF4-FFF2-40B4-BE49-F238E27FC236}">
                    <a16:creationId xmlns:a16="http://schemas.microsoft.com/office/drawing/2014/main" id="{120E4629-CDF0-CBDB-71CF-D84F21506D8E}"/>
                  </a:ext>
                </a:extLst>
              </p:cNvPr>
              <p:cNvSpPr/>
              <p:nvPr/>
            </p:nvSpPr>
            <p:spPr>
              <a:xfrm>
                <a:off x="9372600" y="1068184"/>
                <a:ext cx="228600" cy="228600"/>
              </a:xfrm>
              <a:prstGeom prst="ellipse">
                <a:avLst/>
              </a:prstGeom>
              <a:solidFill>
                <a:srgbClr val="00AF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3" name="Oval 912">
                <a:extLst>
                  <a:ext uri="{FF2B5EF4-FFF2-40B4-BE49-F238E27FC236}">
                    <a16:creationId xmlns:a16="http://schemas.microsoft.com/office/drawing/2014/main" id="{F455AE37-09C9-A03D-607D-AB41C72641E3}"/>
                  </a:ext>
                </a:extLst>
              </p:cNvPr>
              <p:cNvSpPr/>
              <p:nvPr/>
            </p:nvSpPr>
            <p:spPr>
              <a:xfrm>
                <a:off x="10119883" y="1254594"/>
                <a:ext cx="228600" cy="228600"/>
              </a:xfrm>
              <a:prstGeom prst="ellipse">
                <a:avLst/>
              </a:prstGeom>
              <a:solidFill>
                <a:srgbClr val="00AF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4" name="Oval 913">
                <a:extLst>
                  <a:ext uri="{FF2B5EF4-FFF2-40B4-BE49-F238E27FC236}">
                    <a16:creationId xmlns:a16="http://schemas.microsoft.com/office/drawing/2014/main" id="{5727EB79-07E7-FB97-AA21-F0AD00C4F1CC}"/>
                  </a:ext>
                </a:extLst>
              </p:cNvPr>
              <p:cNvSpPr/>
              <p:nvPr/>
            </p:nvSpPr>
            <p:spPr>
              <a:xfrm>
                <a:off x="9639300" y="1539640"/>
                <a:ext cx="228600" cy="228600"/>
              </a:xfrm>
              <a:prstGeom prst="ellipse">
                <a:avLst/>
              </a:prstGeom>
              <a:solidFill>
                <a:srgbClr val="00AF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5" name="Oval 914">
                <a:extLst>
                  <a:ext uri="{FF2B5EF4-FFF2-40B4-BE49-F238E27FC236}">
                    <a16:creationId xmlns:a16="http://schemas.microsoft.com/office/drawing/2014/main" id="{421EF82C-073A-196C-A640-53987EBA75A4}"/>
                  </a:ext>
                </a:extLst>
              </p:cNvPr>
              <p:cNvSpPr/>
              <p:nvPr/>
            </p:nvSpPr>
            <p:spPr>
              <a:xfrm>
                <a:off x="9639300" y="1099406"/>
                <a:ext cx="228600" cy="228600"/>
              </a:xfrm>
              <a:prstGeom prst="ellipse">
                <a:avLst/>
              </a:prstGeom>
              <a:solidFill>
                <a:srgbClr val="00AF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6" name="Oval 915">
                <a:extLst>
                  <a:ext uri="{FF2B5EF4-FFF2-40B4-BE49-F238E27FC236}">
                    <a16:creationId xmlns:a16="http://schemas.microsoft.com/office/drawing/2014/main" id="{C2D3EF40-ACD0-AF37-F32E-2E9A9693FD84}"/>
                  </a:ext>
                </a:extLst>
              </p:cNvPr>
              <p:cNvSpPr/>
              <p:nvPr/>
            </p:nvSpPr>
            <p:spPr>
              <a:xfrm>
                <a:off x="9906000" y="891546"/>
                <a:ext cx="228600" cy="228600"/>
              </a:xfrm>
              <a:prstGeom prst="ellipse">
                <a:avLst/>
              </a:prstGeom>
              <a:solidFill>
                <a:srgbClr val="00AF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7" name="Group 916">
              <a:extLst>
                <a:ext uri="{FF2B5EF4-FFF2-40B4-BE49-F238E27FC236}">
                  <a16:creationId xmlns:a16="http://schemas.microsoft.com/office/drawing/2014/main" id="{BD094A59-3275-7B60-9C41-2D13CF19EEA7}"/>
                </a:ext>
              </a:extLst>
            </p:cNvPr>
            <p:cNvGrpSpPr/>
            <p:nvPr/>
          </p:nvGrpSpPr>
          <p:grpSpPr>
            <a:xfrm>
              <a:off x="29734316" y="10431695"/>
              <a:ext cx="723900" cy="832212"/>
              <a:chOff x="8324934" y="2400172"/>
              <a:chExt cx="723900" cy="832212"/>
            </a:xfrm>
          </p:grpSpPr>
          <p:sp>
            <p:nvSpPr>
              <p:cNvPr id="918" name="Oval 917">
                <a:extLst>
                  <a:ext uri="{FF2B5EF4-FFF2-40B4-BE49-F238E27FC236}">
                    <a16:creationId xmlns:a16="http://schemas.microsoft.com/office/drawing/2014/main" id="{19E57611-4658-2916-C636-9EA3B13BD021}"/>
                  </a:ext>
                </a:extLst>
              </p:cNvPr>
              <p:cNvSpPr/>
              <p:nvPr/>
            </p:nvSpPr>
            <p:spPr>
              <a:xfrm>
                <a:off x="8566234" y="2400172"/>
                <a:ext cx="228600" cy="228600"/>
              </a:xfrm>
              <a:prstGeom prst="ellipse">
                <a:avLst/>
              </a:prstGeom>
              <a:solidFill>
                <a:srgbClr val="009A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9" name="Oval 918">
                <a:extLst>
                  <a:ext uri="{FF2B5EF4-FFF2-40B4-BE49-F238E27FC236}">
                    <a16:creationId xmlns:a16="http://schemas.microsoft.com/office/drawing/2014/main" id="{38A143D8-2B97-C8C8-4673-E3BAC32553C2}"/>
                  </a:ext>
                </a:extLst>
              </p:cNvPr>
              <p:cNvSpPr/>
              <p:nvPr/>
            </p:nvSpPr>
            <p:spPr>
              <a:xfrm>
                <a:off x="8324934" y="2600307"/>
                <a:ext cx="228600" cy="228600"/>
              </a:xfrm>
              <a:prstGeom prst="ellipse">
                <a:avLst/>
              </a:prstGeom>
              <a:solidFill>
                <a:srgbClr val="009A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0" name="Oval 919">
                <a:extLst>
                  <a:ext uri="{FF2B5EF4-FFF2-40B4-BE49-F238E27FC236}">
                    <a16:creationId xmlns:a16="http://schemas.microsoft.com/office/drawing/2014/main" id="{9DAE07A1-4468-42C7-C239-DA38ADC56DC1}"/>
                  </a:ext>
                </a:extLst>
              </p:cNvPr>
              <p:cNvSpPr/>
              <p:nvPr/>
            </p:nvSpPr>
            <p:spPr>
              <a:xfrm>
                <a:off x="8451934" y="2806629"/>
                <a:ext cx="228600" cy="228600"/>
              </a:xfrm>
              <a:prstGeom prst="ellipse">
                <a:avLst/>
              </a:prstGeom>
              <a:solidFill>
                <a:srgbClr val="009A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 name="Oval 920">
                <a:extLst>
                  <a:ext uri="{FF2B5EF4-FFF2-40B4-BE49-F238E27FC236}">
                    <a16:creationId xmlns:a16="http://schemas.microsoft.com/office/drawing/2014/main" id="{EB6EBC83-F19E-4C74-6270-EA71840AC8CC}"/>
                  </a:ext>
                </a:extLst>
              </p:cNvPr>
              <p:cNvSpPr/>
              <p:nvPr/>
            </p:nvSpPr>
            <p:spPr>
              <a:xfrm>
                <a:off x="8361017" y="3003784"/>
                <a:ext cx="228600" cy="228600"/>
              </a:xfrm>
              <a:prstGeom prst="ellipse">
                <a:avLst/>
              </a:prstGeom>
              <a:solidFill>
                <a:srgbClr val="009A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 name="Oval 921">
                <a:extLst>
                  <a:ext uri="{FF2B5EF4-FFF2-40B4-BE49-F238E27FC236}">
                    <a16:creationId xmlns:a16="http://schemas.microsoft.com/office/drawing/2014/main" id="{DF9F529A-D369-4253-0E6A-1A41A08BDE56}"/>
                  </a:ext>
                </a:extLst>
              </p:cNvPr>
              <p:cNvSpPr/>
              <p:nvPr/>
            </p:nvSpPr>
            <p:spPr>
              <a:xfrm>
                <a:off x="8540834" y="2642782"/>
                <a:ext cx="228600" cy="228600"/>
              </a:xfrm>
              <a:prstGeom prst="ellipse">
                <a:avLst/>
              </a:prstGeom>
              <a:solidFill>
                <a:srgbClr val="009A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 name="Oval 922">
                <a:extLst>
                  <a:ext uri="{FF2B5EF4-FFF2-40B4-BE49-F238E27FC236}">
                    <a16:creationId xmlns:a16="http://schemas.microsoft.com/office/drawing/2014/main" id="{373B8E63-9A93-710D-8ECD-341E340F16EB}"/>
                  </a:ext>
                </a:extLst>
              </p:cNvPr>
              <p:cNvSpPr/>
              <p:nvPr/>
            </p:nvSpPr>
            <p:spPr>
              <a:xfrm>
                <a:off x="8820234" y="2573312"/>
                <a:ext cx="228600" cy="228600"/>
              </a:xfrm>
              <a:prstGeom prst="ellipse">
                <a:avLst/>
              </a:prstGeom>
              <a:solidFill>
                <a:srgbClr val="009A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4" name="Group 923">
              <a:extLst>
                <a:ext uri="{FF2B5EF4-FFF2-40B4-BE49-F238E27FC236}">
                  <a16:creationId xmlns:a16="http://schemas.microsoft.com/office/drawing/2014/main" id="{520E972C-7597-675F-0CCD-EB29833BB924}"/>
                </a:ext>
              </a:extLst>
            </p:cNvPr>
            <p:cNvGrpSpPr/>
            <p:nvPr/>
          </p:nvGrpSpPr>
          <p:grpSpPr>
            <a:xfrm>
              <a:off x="32776048" y="10763134"/>
              <a:ext cx="482600" cy="567115"/>
              <a:chOff x="10348483" y="2411435"/>
              <a:chExt cx="482600" cy="567115"/>
            </a:xfrm>
          </p:grpSpPr>
          <p:sp>
            <p:nvSpPr>
              <p:cNvPr id="925" name="Oval 924">
                <a:extLst>
                  <a:ext uri="{FF2B5EF4-FFF2-40B4-BE49-F238E27FC236}">
                    <a16:creationId xmlns:a16="http://schemas.microsoft.com/office/drawing/2014/main" id="{8A71EAD3-3BD3-2664-A787-610E913DB8FF}"/>
                  </a:ext>
                </a:extLst>
              </p:cNvPr>
              <p:cNvSpPr/>
              <p:nvPr/>
            </p:nvSpPr>
            <p:spPr>
              <a:xfrm>
                <a:off x="10424683" y="2411435"/>
                <a:ext cx="228600" cy="228600"/>
              </a:xfrm>
              <a:prstGeom prst="ellipse">
                <a:avLst/>
              </a:prstGeom>
              <a:solidFill>
                <a:srgbClr val="E572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6" name="Oval 925">
                <a:extLst>
                  <a:ext uri="{FF2B5EF4-FFF2-40B4-BE49-F238E27FC236}">
                    <a16:creationId xmlns:a16="http://schemas.microsoft.com/office/drawing/2014/main" id="{72C80871-A7AB-9DAE-9973-F784C5D722B9}"/>
                  </a:ext>
                </a:extLst>
              </p:cNvPr>
              <p:cNvSpPr/>
              <p:nvPr/>
            </p:nvSpPr>
            <p:spPr>
              <a:xfrm>
                <a:off x="10348483" y="2608408"/>
                <a:ext cx="228600" cy="228600"/>
              </a:xfrm>
              <a:prstGeom prst="ellipse">
                <a:avLst/>
              </a:prstGeom>
              <a:solidFill>
                <a:srgbClr val="E572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7" name="Oval 926">
                <a:extLst>
                  <a:ext uri="{FF2B5EF4-FFF2-40B4-BE49-F238E27FC236}">
                    <a16:creationId xmlns:a16="http://schemas.microsoft.com/office/drawing/2014/main" id="{EECBFD6D-D597-E29A-501D-7CF0E3DF0317}"/>
                  </a:ext>
                </a:extLst>
              </p:cNvPr>
              <p:cNvSpPr/>
              <p:nvPr/>
            </p:nvSpPr>
            <p:spPr>
              <a:xfrm>
                <a:off x="10602483" y="2682822"/>
                <a:ext cx="228600" cy="228600"/>
              </a:xfrm>
              <a:prstGeom prst="ellipse">
                <a:avLst/>
              </a:prstGeom>
              <a:solidFill>
                <a:srgbClr val="E572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8" name="Oval 927">
                <a:extLst>
                  <a:ext uri="{FF2B5EF4-FFF2-40B4-BE49-F238E27FC236}">
                    <a16:creationId xmlns:a16="http://schemas.microsoft.com/office/drawing/2014/main" id="{F22BE01E-F4A9-95A8-55C5-E2055A3B50ED}"/>
                  </a:ext>
                </a:extLst>
              </p:cNvPr>
              <p:cNvSpPr/>
              <p:nvPr/>
            </p:nvSpPr>
            <p:spPr>
              <a:xfrm>
                <a:off x="10475483" y="2749950"/>
                <a:ext cx="228600" cy="228600"/>
              </a:xfrm>
              <a:prstGeom prst="ellipse">
                <a:avLst/>
              </a:prstGeom>
              <a:solidFill>
                <a:srgbClr val="E572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9" name="Oval 928">
                <a:extLst>
                  <a:ext uri="{FF2B5EF4-FFF2-40B4-BE49-F238E27FC236}">
                    <a16:creationId xmlns:a16="http://schemas.microsoft.com/office/drawing/2014/main" id="{12CC6540-4513-CB8A-8FDD-0D478AE5FC73}"/>
                  </a:ext>
                </a:extLst>
              </p:cNvPr>
              <p:cNvSpPr/>
              <p:nvPr/>
            </p:nvSpPr>
            <p:spPr>
              <a:xfrm>
                <a:off x="10513583" y="2666872"/>
                <a:ext cx="228600" cy="228600"/>
              </a:xfrm>
              <a:prstGeom prst="ellipse">
                <a:avLst/>
              </a:prstGeom>
              <a:solidFill>
                <a:srgbClr val="E572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0" name="Oval 929">
                <a:extLst>
                  <a:ext uri="{FF2B5EF4-FFF2-40B4-BE49-F238E27FC236}">
                    <a16:creationId xmlns:a16="http://schemas.microsoft.com/office/drawing/2014/main" id="{1391D134-886D-48DA-8175-42EA2AE0BB26}"/>
                  </a:ext>
                </a:extLst>
              </p:cNvPr>
              <p:cNvSpPr/>
              <p:nvPr/>
            </p:nvSpPr>
            <p:spPr>
              <a:xfrm>
                <a:off x="10577083" y="2497361"/>
                <a:ext cx="228600" cy="228600"/>
              </a:xfrm>
              <a:prstGeom prst="ellipse">
                <a:avLst/>
              </a:prstGeom>
              <a:solidFill>
                <a:srgbClr val="E572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31" name="Straight Connector 930">
              <a:extLst>
                <a:ext uri="{FF2B5EF4-FFF2-40B4-BE49-F238E27FC236}">
                  <a16:creationId xmlns:a16="http://schemas.microsoft.com/office/drawing/2014/main" id="{59994A74-C5BD-C169-B56E-81A9B98CD600}"/>
                </a:ext>
              </a:extLst>
            </p:cNvPr>
            <p:cNvCxnSpPr>
              <a:cxnSpLocks/>
            </p:cNvCxnSpPr>
            <p:nvPr/>
          </p:nvCxnSpPr>
          <p:spPr>
            <a:xfrm flipV="1">
              <a:off x="30077466" y="9793416"/>
              <a:ext cx="966570" cy="762065"/>
            </a:xfrm>
            <a:prstGeom prst="line">
              <a:avLst/>
            </a:prstGeom>
            <a:ln w="254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5" name="Straight Connector 934">
              <a:extLst>
                <a:ext uri="{FF2B5EF4-FFF2-40B4-BE49-F238E27FC236}">
                  <a16:creationId xmlns:a16="http://schemas.microsoft.com/office/drawing/2014/main" id="{4DA46C80-408B-CC56-A7DC-4E08BEBD992B}"/>
                </a:ext>
              </a:extLst>
            </p:cNvPr>
            <p:cNvCxnSpPr>
              <a:cxnSpLocks/>
            </p:cNvCxnSpPr>
            <p:nvPr/>
          </p:nvCxnSpPr>
          <p:spPr>
            <a:xfrm flipV="1">
              <a:off x="30343832" y="9785982"/>
              <a:ext cx="722506" cy="947466"/>
            </a:xfrm>
            <a:prstGeom prst="line">
              <a:avLst/>
            </a:prstGeom>
            <a:ln w="254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6" name="Straight Connector 935">
              <a:extLst>
                <a:ext uri="{FF2B5EF4-FFF2-40B4-BE49-F238E27FC236}">
                  <a16:creationId xmlns:a16="http://schemas.microsoft.com/office/drawing/2014/main" id="{6F9840B3-AA95-C30D-16C6-CC7953FACF31}"/>
                </a:ext>
              </a:extLst>
            </p:cNvPr>
            <p:cNvCxnSpPr>
              <a:cxnSpLocks/>
            </p:cNvCxnSpPr>
            <p:nvPr/>
          </p:nvCxnSpPr>
          <p:spPr>
            <a:xfrm flipV="1">
              <a:off x="29845691" y="9785982"/>
              <a:ext cx="1220647" cy="966427"/>
            </a:xfrm>
            <a:prstGeom prst="line">
              <a:avLst/>
            </a:prstGeom>
            <a:ln w="254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7" name="Straight Connector 936">
              <a:extLst>
                <a:ext uri="{FF2B5EF4-FFF2-40B4-BE49-F238E27FC236}">
                  <a16:creationId xmlns:a16="http://schemas.microsoft.com/office/drawing/2014/main" id="{087AB278-2D73-BAE1-7B69-2DF5D981A34D}"/>
                </a:ext>
              </a:extLst>
            </p:cNvPr>
            <p:cNvCxnSpPr>
              <a:cxnSpLocks/>
            </p:cNvCxnSpPr>
            <p:nvPr/>
          </p:nvCxnSpPr>
          <p:spPr>
            <a:xfrm flipV="1">
              <a:off x="30069027" y="9778547"/>
              <a:ext cx="989877" cy="1005534"/>
            </a:xfrm>
            <a:prstGeom prst="line">
              <a:avLst/>
            </a:prstGeom>
            <a:ln w="254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8" name="Straight Connector 937">
              <a:extLst>
                <a:ext uri="{FF2B5EF4-FFF2-40B4-BE49-F238E27FC236}">
                  <a16:creationId xmlns:a16="http://schemas.microsoft.com/office/drawing/2014/main" id="{D605AE0E-5687-AF8A-7BB8-07E4CB71639C}"/>
                </a:ext>
              </a:extLst>
            </p:cNvPr>
            <p:cNvCxnSpPr>
              <a:cxnSpLocks/>
            </p:cNvCxnSpPr>
            <p:nvPr/>
          </p:nvCxnSpPr>
          <p:spPr>
            <a:xfrm flipH="1">
              <a:off x="29883708" y="9785982"/>
              <a:ext cx="1182630" cy="1368291"/>
            </a:xfrm>
            <a:prstGeom prst="line">
              <a:avLst/>
            </a:prstGeom>
            <a:ln w="254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a:extLst>
                <a:ext uri="{FF2B5EF4-FFF2-40B4-BE49-F238E27FC236}">
                  <a16:creationId xmlns:a16="http://schemas.microsoft.com/office/drawing/2014/main" id="{961E3497-2EFE-A225-5413-F86FC667B9F9}"/>
                </a:ext>
              </a:extLst>
            </p:cNvPr>
            <p:cNvCxnSpPr>
              <a:cxnSpLocks/>
            </p:cNvCxnSpPr>
            <p:nvPr/>
          </p:nvCxnSpPr>
          <p:spPr>
            <a:xfrm flipH="1">
              <a:off x="29994582" y="9763679"/>
              <a:ext cx="1086624" cy="1207894"/>
            </a:xfrm>
            <a:prstGeom prst="line">
              <a:avLst/>
            </a:prstGeom>
            <a:ln w="254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0" name="Straight Connector 939">
              <a:extLst>
                <a:ext uri="{FF2B5EF4-FFF2-40B4-BE49-F238E27FC236}">
                  <a16:creationId xmlns:a16="http://schemas.microsoft.com/office/drawing/2014/main" id="{C020F48A-2E67-0DB9-02F9-C7FA59D1A0EE}"/>
                </a:ext>
              </a:extLst>
            </p:cNvPr>
            <p:cNvCxnSpPr>
              <a:cxnSpLocks/>
            </p:cNvCxnSpPr>
            <p:nvPr/>
          </p:nvCxnSpPr>
          <p:spPr>
            <a:xfrm flipH="1">
              <a:off x="31067732" y="9479323"/>
              <a:ext cx="479425" cy="301625"/>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a:extLst>
                <a:ext uri="{FF2B5EF4-FFF2-40B4-BE49-F238E27FC236}">
                  <a16:creationId xmlns:a16="http://schemas.microsoft.com/office/drawing/2014/main" id="{DE9A9994-9359-3C0D-4157-C00DD873BE37}"/>
                </a:ext>
              </a:extLst>
            </p:cNvPr>
            <p:cNvCxnSpPr>
              <a:cxnSpLocks/>
            </p:cNvCxnSpPr>
            <p:nvPr/>
          </p:nvCxnSpPr>
          <p:spPr>
            <a:xfrm>
              <a:off x="30789920" y="9298978"/>
              <a:ext cx="271462" cy="481970"/>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942" name="Straight Connector 941">
              <a:extLst>
                <a:ext uri="{FF2B5EF4-FFF2-40B4-BE49-F238E27FC236}">
                  <a16:creationId xmlns:a16="http://schemas.microsoft.com/office/drawing/2014/main" id="{35809DA0-4B07-F55A-96F4-4D85E3C02DD7}"/>
                </a:ext>
              </a:extLst>
            </p:cNvPr>
            <p:cNvCxnSpPr>
              <a:cxnSpLocks/>
            </p:cNvCxnSpPr>
            <p:nvPr/>
          </p:nvCxnSpPr>
          <p:spPr>
            <a:xfrm flipV="1">
              <a:off x="31070907" y="8946591"/>
              <a:ext cx="1587" cy="834357"/>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943" name="Straight Connector 942">
              <a:extLst>
                <a:ext uri="{FF2B5EF4-FFF2-40B4-BE49-F238E27FC236}">
                  <a16:creationId xmlns:a16="http://schemas.microsoft.com/office/drawing/2014/main" id="{DBABE40C-AEAB-283C-CF3A-E1185B4BB059}"/>
                </a:ext>
              </a:extLst>
            </p:cNvPr>
            <p:cNvCxnSpPr>
              <a:cxnSpLocks/>
            </p:cNvCxnSpPr>
            <p:nvPr/>
          </p:nvCxnSpPr>
          <p:spPr>
            <a:xfrm>
              <a:off x="31061382" y="9324999"/>
              <a:ext cx="6350" cy="452774"/>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944" name="Straight Connector 943">
              <a:extLst>
                <a:ext uri="{FF2B5EF4-FFF2-40B4-BE49-F238E27FC236}">
                  <a16:creationId xmlns:a16="http://schemas.microsoft.com/office/drawing/2014/main" id="{EB79E28E-B285-D9B6-0E88-64C226F6DCC6}"/>
                </a:ext>
              </a:extLst>
            </p:cNvPr>
            <p:cNvCxnSpPr>
              <a:cxnSpLocks/>
            </p:cNvCxnSpPr>
            <p:nvPr/>
          </p:nvCxnSpPr>
          <p:spPr>
            <a:xfrm flipV="1">
              <a:off x="31064557" y="9114846"/>
              <a:ext cx="263525" cy="662927"/>
            </a:xfrm>
            <a:prstGeom prst="line">
              <a:avLst/>
            </a:prstGeom>
            <a:ln w="25400" cap="rnd">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grpSp>
        <p:nvGrpSpPr>
          <p:cNvPr id="1207" name="Group 1206">
            <a:extLst>
              <a:ext uri="{FF2B5EF4-FFF2-40B4-BE49-F238E27FC236}">
                <a16:creationId xmlns:a16="http://schemas.microsoft.com/office/drawing/2014/main" id="{554A42F9-805F-4B94-2884-D59D10D2BA2F}"/>
              </a:ext>
            </a:extLst>
          </p:cNvPr>
          <p:cNvGrpSpPr/>
          <p:nvPr/>
        </p:nvGrpSpPr>
        <p:grpSpPr>
          <a:xfrm>
            <a:off x="25135367" y="9384841"/>
            <a:ext cx="6400800" cy="5867400"/>
            <a:chOff x="25135367" y="9835409"/>
            <a:chExt cx="6400800" cy="5867400"/>
          </a:xfrm>
        </p:grpSpPr>
        <p:pic>
          <p:nvPicPr>
            <p:cNvPr id="1142" name="Picture 1141">
              <a:extLst>
                <a:ext uri="{FF2B5EF4-FFF2-40B4-BE49-F238E27FC236}">
                  <a16:creationId xmlns:a16="http://schemas.microsoft.com/office/drawing/2014/main" id="{BF8AE518-B9F0-5D9F-80DD-F71E77F4FDF9}"/>
                </a:ext>
              </a:extLst>
            </p:cNvPr>
            <p:cNvPicPr>
              <a:picLocks noChangeAspect="1"/>
            </p:cNvPicPr>
            <p:nvPr/>
          </p:nvPicPr>
          <p:blipFill>
            <a:blip r:embed="rId26"/>
            <a:stretch>
              <a:fillRect/>
            </a:stretch>
          </p:blipFill>
          <p:spPr>
            <a:xfrm>
              <a:off x="25135367" y="9835409"/>
              <a:ext cx="6400800" cy="5867400"/>
            </a:xfrm>
            <a:prstGeom prst="rect">
              <a:avLst/>
            </a:prstGeom>
          </p:spPr>
        </p:pic>
        <p:sp>
          <p:nvSpPr>
            <p:cNvPr id="1147" name="TextBox 1146">
              <a:extLst>
                <a:ext uri="{FF2B5EF4-FFF2-40B4-BE49-F238E27FC236}">
                  <a16:creationId xmlns:a16="http://schemas.microsoft.com/office/drawing/2014/main" id="{C1355BF7-86D1-28DA-8006-1B1A82B0AFCA}"/>
                </a:ext>
              </a:extLst>
            </p:cNvPr>
            <p:cNvSpPr txBox="1"/>
            <p:nvPr/>
          </p:nvSpPr>
          <p:spPr>
            <a:xfrm>
              <a:off x="26316343" y="10034611"/>
              <a:ext cx="4141684" cy="400110"/>
            </a:xfrm>
            <a:prstGeom prst="rect">
              <a:avLst/>
            </a:prstGeom>
            <a:solidFill>
              <a:schemeClr val="bg1"/>
            </a:solidFill>
          </p:spPr>
          <p:txBody>
            <a:bodyPr wrap="square" rtlCol="0">
              <a:spAutoFit/>
            </a:bodyPr>
            <a:lstStyle/>
            <a:p>
              <a:r>
                <a:rPr lang="en-US" sz="2000" dirty="0">
                  <a:latin typeface="Arial" panose="020B0604020202020204" pitchFamily="34" charset="0"/>
                  <a:cs typeface="Arial" panose="020B0604020202020204" pitchFamily="34" charset="0"/>
                </a:rPr>
                <a:t>UMAP embedding trustworthiness</a:t>
              </a:r>
            </a:p>
          </p:txBody>
        </p:sp>
      </p:grpSp>
      <p:grpSp>
        <p:nvGrpSpPr>
          <p:cNvPr id="1206" name="Group 1205">
            <a:extLst>
              <a:ext uri="{FF2B5EF4-FFF2-40B4-BE49-F238E27FC236}">
                <a16:creationId xmlns:a16="http://schemas.microsoft.com/office/drawing/2014/main" id="{05CD1C84-18C1-37DB-E8F2-909B1D6DB8C4}"/>
              </a:ext>
            </a:extLst>
          </p:cNvPr>
          <p:cNvGrpSpPr/>
          <p:nvPr/>
        </p:nvGrpSpPr>
        <p:grpSpPr>
          <a:xfrm>
            <a:off x="17191571" y="9384841"/>
            <a:ext cx="6400800" cy="5867400"/>
            <a:chOff x="17191571" y="10418502"/>
            <a:chExt cx="6400800" cy="5867400"/>
          </a:xfrm>
        </p:grpSpPr>
        <p:pic>
          <p:nvPicPr>
            <p:cNvPr id="1144" name="Picture 1143">
              <a:extLst>
                <a:ext uri="{FF2B5EF4-FFF2-40B4-BE49-F238E27FC236}">
                  <a16:creationId xmlns:a16="http://schemas.microsoft.com/office/drawing/2014/main" id="{FB04B377-8D09-EA20-1F1E-21D085A0109E}"/>
                </a:ext>
              </a:extLst>
            </p:cNvPr>
            <p:cNvPicPr>
              <a:picLocks noChangeAspect="1"/>
            </p:cNvPicPr>
            <p:nvPr/>
          </p:nvPicPr>
          <p:blipFill>
            <a:blip r:embed="rId27"/>
            <a:stretch>
              <a:fillRect/>
            </a:stretch>
          </p:blipFill>
          <p:spPr>
            <a:xfrm>
              <a:off x="17191571" y="10418502"/>
              <a:ext cx="6400800" cy="5867400"/>
            </a:xfrm>
            <a:prstGeom prst="rect">
              <a:avLst/>
            </a:prstGeom>
          </p:spPr>
        </p:pic>
        <p:sp>
          <p:nvSpPr>
            <p:cNvPr id="1148" name="TextBox 1147">
              <a:extLst>
                <a:ext uri="{FF2B5EF4-FFF2-40B4-BE49-F238E27FC236}">
                  <a16:creationId xmlns:a16="http://schemas.microsoft.com/office/drawing/2014/main" id="{347AD88F-2E0F-03B7-8F29-80F083345FE4}"/>
                </a:ext>
              </a:extLst>
            </p:cNvPr>
            <p:cNvSpPr txBox="1"/>
            <p:nvPr/>
          </p:nvSpPr>
          <p:spPr>
            <a:xfrm>
              <a:off x="21360252" y="12166071"/>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2</a:t>
              </a:r>
            </a:p>
          </p:txBody>
        </p:sp>
        <p:sp>
          <p:nvSpPr>
            <p:cNvPr id="1149" name="TextBox 1148">
              <a:extLst>
                <a:ext uri="{FF2B5EF4-FFF2-40B4-BE49-F238E27FC236}">
                  <a16:creationId xmlns:a16="http://schemas.microsoft.com/office/drawing/2014/main" id="{86C1727D-EA6C-0E23-5105-9ED327F4284D}"/>
                </a:ext>
              </a:extLst>
            </p:cNvPr>
            <p:cNvSpPr txBox="1"/>
            <p:nvPr/>
          </p:nvSpPr>
          <p:spPr>
            <a:xfrm>
              <a:off x="19160719" y="12904472"/>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1</a:t>
              </a:r>
            </a:p>
          </p:txBody>
        </p:sp>
        <p:sp>
          <p:nvSpPr>
            <p:cNvPr id="1150" name="TextBox 1149">
              <a:extLst>
                <a:ext uri="{FF2B5EF4-FFF2-40B4-BE49-F238E27FC236}">
                  <a16:creationId xmlns:a16="http://schemas.microsoft.com/office/drawing/2014/main" id="{B35AC36B-CD0B-74BD-D287-EDAA014EAC9D}"/>
                </a:ext>
              </a:extLst>
            </p:cNvPr>
            <p:cNvSpPr txBox="1"/>
            <p:nvPr/>
          </p:nvSpPr>
          <p:spPr>
            <a:xfrm>
              <a:off x="19900153" y="12775419"/>
              <a:ext cx="304800"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4</a:t>
              </a:r>
            </a:p>
          </p:txBody>
        </p:sp>
        <p:sp>
          <p:nvSpPr>
            <p:cNvPr id="1151" name="TextBox 1150">
              <a:extLst>
                <a:ext uri="{FF2B5EF4-FFF2-40B4-BE49-F238E27FC236}">
                  <a16:creationId xmlns:a16="http://schemas.microsoft.com/office/drawing/2014/main" id="{8B1CA442-F8F2-D1EB-13F2-DB460864C28A}"/>
                </a:ext>
              </a:extLst>
            </p:cNvPr>
            <p:cNvSpPr txBox="1"/>
            <p:nvPr/>
          </p:nvSpPr>
          <p:spPr>
            <a:xfrm>
              <a:off x="18675369" y="11904317"/>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3</a:t>
              </a:r>
            </a:p>
          </p:txBody>
        </p:sp>
        <p:sp>
          <p:nvSpPr>
            <p:cNvPr id="1152" name="TextBox 1151">
              <a:extLst>
                <a:ext uri="{FF2B5EF4-FFF2-40B4-BE49-F238E27FC236}">
                  <a16:creationId xmlns:a16="http://schemas.microsoft.com/office/drawing/2014/main" id="{907F35EE-826D-2AE3-B5C1-E8F7FA0C8E19}"/>
                </a:ext>
              </a:extLst>
            </p:cNvPr>
            <p:cNvSpPr txBox="1"/>
            <p:nvPr/>
          </p:nvSpPr>
          <p:spPr>
            <a:xfrm flipH="1">
              <a:off x="18792480" y="13935492"/>
              <a:ext cx="371932" cy="406893"/>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6</a:t>
              </a:r>
            </a:p>
          </p:txBody>
        </p:sp>
        <p:sp>
          <p:nvSpPr>
            <p:cNvPr id="1153" name="TextBox 1152">
              <a:extLst>
                <a:ext uri="{FF2B5EF4-FFF2-40B4-BE49-F238E27FC236}">
                  <a16:creationId xmlns:a16="http://schemas.microsoft.com/office/drawing/2014/main" id="{E4428C5F-377B-7D2F-825D-4C8DC8E89D33}"/>
                </a:ext>
              </a:extLst>
            </p:cNvPr>
            <p:cNvSpPr txBox="1"/>
            <p:nvPr/>
          </p:nvSpPr>
          <p:spPr>
            <a:xfrm>
              <a:off x="20630080" y="14057024"/>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0</a:t>
              </a:r>
            </a:p>
          </p:txBody>
        </p:sp>
        <p:sp>
          <p:nvSpPr>
            <p:cNvPr id="1154" name="TextBox 1153">
              <a:extLst>
                <a:ext uri="{FF2B5EF4-FFF2-40B4-BE49-F238E27FC236}">
                  <a16:creationId xmlns:a16="http://schemas.microsoft.com/office/drawing/2014/main" id="{3471E641-2BFB-DBAF-2B2A-EE7D71E0E033}"/>
                </a:ext>
              </a:extLst>
            </p:cNvPr>
            <p:cNvSpPr txBox="1"/>
            <p:nvPr/>
          </p:nvSpPr>
          <p:spPr>
            <a:xfrm>
              <a:off x="20009604" y="11870470"/>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5</a:t>
              </a:r>
            </a:p>
          </p:txBody>
        </p:sp>
      </p:grpSp>
      <p:sp>
        <p:nvSpPr>
          <p:cNvPr id="1157" name="TextBox 1156">
            <a:extLst>
              <a:ext uri="{FF2B5EF4-FFF2-40B4-BE49-F238E27FC236}">
                <a16:creationId xmlns:a16="http://schemas.microsoft.com/office/drawing/2014/main" id="{CC3BFB36-0650-FD9B-A3D7-91342B5D3BAD}"/>
              </a:ext>
            </a:extLst>
          </p:cNvPr>
          <p:cNvSpPr txBox="1"/>
          <p:nvPr/>
        </p:nvSpPr>
        <p:spPr>
          <a:xfrm>
            <a:off x="22574824" y="15105338"/>
            <a:ext cx="9429175" cy="523220"/>
          </a:xfrm>
          <a:prstGeom prst="rect">
            <a:avLst/>
          </a:prstGeom>
          <a:noFill/>
        </p:spPr>
        <p:txBody>
          <a:bodyPr wrap="square">
            <a:spAutoFit/>
          </a:bodyPr>
          <a:lstStyle/>
          <a:p>
            <a:r>
              <a:rPr lang="en-US" sz="1400" b="0" i="0" dirty="0">
                <a:solidFill>
                  <a:srgbClr val="222222"/>
                </a:solidFill>
                <a:effectLst/>
                <a:latin typeface="Arial" panose="020B0604020202020204" pitchFamily="34" charset="0"/>
                <a:cs typeface="Arial" panose="020B0604020202020204" pitchFamily="34" charset="0"/>
              </a:rPr>
              <a:t>Xia, L., Lee, C. &amp; Li, J.J. Statistical method </a:t>
            </a:r>
            <a:r>
              <a:rPr lang="en-US" sz="1400" b="0" i="0" dirty="0" err="1">
                <a:solidFill>
                  <a:srgbClr val="222222"/>
                </a:solidFill>
                <a:effectLst/>
                <a:latin typeface="Arial" panose="020B0604020202020204" pitchFamily="34" charset="0"/>
                <a:cs typeface="Arial" panose="020B0604020202020204" pitchFamily="34" charset="0"/>
              </a:rPr>
              <a:t>scDEED</a:t>
            </a:r>
            <a:r>
              <a:rPr lang="en-US" sz="1400" b="0" i="0" dirty="0">
                <a:solidFill>
                  <a:srgbClr val="222222"/>
                </a:solidFill>
                <a:effectLst/>
                <a:latin typeface="Arial" panose="020B0604020202020204" pitchFamily="34" charset="0"/>
                <a:cs typeface="Arial" panose="020B0604020202020204" pitchFamily="34" charset="0"/>
              </a:rPr>
              <a:t> for detecting dubious 2D single-cell embeddings and optimizing t-SNE and UMAP hyperparameters. </a:t>
            </a:r>
            <a:r>
              <a:rPr lang="en-US" sz="1400" b="0" i="1" dirty="0">
                <a:solidFill>
                  <a:srgbClr val="222222"/>
                </a:solidFill>
                <a:effectLst/>
                <a:latin typeface="Arial" panose="020B0604020202020204" pitchFamily="34" charset="0"/>
                <a:cs typeface="Arial" panose="020B0604020202020204" pitchFamily="34" charset="0"/>
              </a:rPr>
              <a:t>Nat </a:t>
            </a:r>
            <a:r>
              <a:rPr lang="en-US" sz="1400" b="0" i="1" dirty="0" err="1">
                <a:solidFill>
                  <a:srgbClr val="222222"/>
                </a:solidFill>
                <a:effectLst/>
                <a:latin typeface="Arial" panose="020B0604020202020204" pitchFamily="34" charset="0"/>
                <a:cs typeface="Arial" panose="020B0604020202020204" pitchFamily="34" charset="0"/>
              </a:rPr>
              <a:t>Commun</a:t>
            </a:r>
            <a:r>
              <a:rPr lang="en-US" sz="1400" b="0" i="0" dirty="0">
                <a:solidFill>
                  <a:srgbClr val="222222"/>
                </a:solidFill>
                <a:effectLst/>
                <a:latin typeface="Arial" panose="020B0604020202020204" pitchFamily="34" charset="0"/>
                <a:cs typeface="Arial" panose="020B0604020202020204" pitchFamily="34" charset="0"/>
              </a:rPr>
              <a:t> </a:t>
            </a:r>
            <a:r>
              <a:rPr lang="en-US" sz="1400" b="1" i="0" dirty="0">
                <a:solidFill>
                  <a:srgbClr val="222222"/>
                </a:solidFill>
                <a:effectLst/>
                <a:latin typeface="Arial" panose="020B0604020202020204" pitchFamily="34" charset="0"/>
                <a:cs typeface="Arial" panose="020B0604020202020204" pitchFamily="34" charset="0"/>
              </a:rPr>
              <a:t>15</a:t>
            </a:r>
            <a:r>
              <a:rPr lang="en-US" sz="1400" b="0" i="0" dirty="0">
                <a:solidFill>
                  <a:srgbClr val="222222"/>
                </a:solidFill>
                <a:effectLst/>
                <a:latin typeface="Arial" panose="020B0604020202020204" pitchFamily="34" charset="0"/>
                <a:cs typeface="Arial" panose="020B0604020202020204" pitchFamily="34" charset="0"/>
              </a:rPr>
              <a:t>, 1753 (2024). https://</a:t>
            </a:r>
            <a:r>
              <a:rPr lang="en-US" sz="1400" b="0" i="0" dirty="0" err="1">
                <a:solidFill>
                  <a:srgbClr val="222222"/>
                </a:solidFill>
                <a:effectLst/>
                <a:latin typeface="Arial" panose="020B0604020202020204" pitchFamily="34" charset="0"/>
                <a:cs typeface="Arial" panose="020B0604020202020204" pitchFamily="34" charset="0"/>
              </a:rPr>
              <a:t>doi.org</a:t>
            </a:r>
            <a:r>
              <a:rPr lang="en-US" sz="1400" b="0" i="0" dirty="0">
                <a:solidFill>
                  <a:srgbClr val="222222"/>
                </a:solidFill>
                <a:effectLst/>
                <a:latin typeface="Arial" panose="020B0604020202020204" pitchFamily="34" charset="0"/>
                <a:cs typeface="Arial" panose="020B0604020202020204" pitchFamily="34" charset="0"/>
              </a:rPr>
              <a:t>/10.1038/s41467-024-45891-y</a:t>
            </a:r>
            <a:endParaRPr lang="en-US" sz="1400" dirty="0">
              <a:latin typeface="Arial" panose="020B0604020202020204" pitchFamily="34" charset="0"/>
              <a:cs typeface="Arial" panose="020B0604020202020204" pitchFamily="34" charset="0"/>
            </a:endParaRPr>
          </a:p>
        </p:txBody>
      </p:sp>
      <p:sp>
        <p:nvSpPr>
          <p:cNvPr id="1158" name="Rectangle 1157">
            <a:extLst>
              <a:ext uri="{FF2B5EF4-FFF2-40B4-BE49-F238E27FC236}">
                <a16:creationId xmlns:a16="http://schemas.microsoft.com/office/drawing/2014/main" id="{27232515-EF8E-A319-E189-921E1609ECA8}"/>
              </a:ext>
            </a:extLst>
          </p:cNvPr>
          <p:cNvSpPr/>
          <p:nvPr/>
        </p:nvSpPr>
        <p:spPr>
          <a:xfrm>
            <a:off x="21336007" y="15782618"/>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9" name="Rectangle 1158">
            <a:extLst>
              <a:ext uri="{FF2B5EF4-FFF2-40B4-BE49-F238E27FC236}">
                <a16:creationId xmlns:a16="http://schemas.microsoft.com/office/drawing/2014/main" id="{E1EBF58A-B74F-6AE0-1D28-9CD62D44F4AC}"/>
              </a:ext>
            </a:extLst>
          </p:cNvPr>
          <p:cNvSpPr/>
          <p:nvPr/>
        </p:nvSpPr>
        <p:spPr>
          <a:xfrm>
            <a:off x="27187654" y="15763472"/>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5" name="Rectangle 1184">
            <a:extLst>
              <a:ext uri="{FF2B5EF4-FFF2-40B4-BE49-F238E27FC236}">
                <a16:creationId xmlns:a16="http://schemas.microsoft.com/office/drawing/2014/main" id="{22A47321-ECDB-5A42-D4A7-BCF72A75B5D4}"/>
              </a:ext>
            </a:extLst>
          </p:cNvPr>
          <p:cNvSpPr/>
          <p:nvPr/>
        </p:nvSpPr>
        <p:spPr>
          <a:xfrm>
            <a:off x="16703889" y="16227501"/>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6" name="Rectangle 1185">
            <a:extLst>
              <a:ext uri="{FF2B5EF4-FFF2-40B4-BE49-F238E27FC236}">
                <a16:creationId xmlns:a16="http://schemas.microsoft.com/office/drawing/2014/main" id="{E5B72C11-C632-8C38-555E-A8826FF5978F}"/>
              </a:ext>
            </a:extLst>
          </p:cNvPr>
          <p:cNvSpPr/>
          <p:nvPr/>
        </p:nvSpPr>
        <p:spPr>
          <a:xfrm>
            <a:off x="31562889" y="16203885"/>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05" name="Group 1204">
            <a:extLst>
              <a:ext uri="{FF2B5EF4-FFF2-40B4-BE49-F238E27FC236}">
                <a16:creationId xmlns:a16="http://schemas.microsoft.com/office/drawing/2014/main" id="{F6B195AB-8638-6C70-27C8-11DF4E87BE21}"/>
              </a:ext>
            </a:extLst>
          </p:cNvPr>
          <p:cNvGrpSpPr/>
          <p:nvPr/>
        </p:nvGrpSpPr>
        <p:grpSpPr>
          <a:xfrm>
            <a:off x="17151182" y="15840614"/>
            <a:ext cx="7772400" cy="4663440"/>
            <a:chOff x="16783102" y="18331723"/>
            <a:chExt cx="7772400" cy="4663440"/>
          </a:xfrm>
        </p:grpSpPr>
        <p:pic>
          <p:nvPicPr>
            <p:cNvPr id="1190" name="Picture 1189">
              <a:extLst>
                <a:ext uri="{FF2B5EF4-FFF2-40B4-BE49-F238E27FC236}">
                  <a16:creationId xmlns:a16="http://schemas.microsoft.com/office/drawing/2014/main" id="{9EE93E10-73ED-050E-FABF-513259362F2D}"/>
                </a:ext>
              </a:extLst>
            </p:cNvPr>
            <p:cNvPicPr>
              <a:picLocks noChangeAspect="1"/>
            </p:cNvPicPr>
            <p:nvPr/>
          </p:nvPicPr>
          <p:blipFill>
            <a:blip r:embed="rId28"/>
            <a:stretch>
              <a:fillRect/>
            </a:stretch>
          </p:blipFill>
          <p:spPr>
            <a:xfrm>
              <a:off x="16783102" y="18331723"/>
              <a:ext cx="7772400" cy="4663440"/>
            </a:xfrm>
            <a:prstGeom prst="rect">
              <a:avLst/>
            </a:prstGeom>
          </p:spPr>
        </p:pic>
        <p:sp>
          <p:nvSpPr>
            <p:cNvPr id="1162" name="TextBox 1161">
              <a:extLst>
                <a:ext uri="{FF2B5EF4-FFF2-40B4-BE49-F238E27FC236}">
                  <a16:creationId xmlns:a16="http://schemas.microsoft.com/office/drawing/2014/main" id="{2D79DBC5-3D8D-278C-917E-4F2BCE32FED3}"/>
                </a:ext>
              </a:extLst>
            </p:cNvPr>
            <p:cNvSpPr txBox="1"/>
            <p:nvPr/>
          </p:nvSpPr>
          <p:spPr>
            <a:xfrm>
              <a:off x="19139480" y="19983503"/>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2</a:t>
              </a:r>
            </a:p>
          </p:txBody>
        </p:sp>
        <p:sp>
          <p:nvSpPr>
            <p:cNvPr id="1163" name="TextBox 1162">
              <a:extLst>
                <a:ext uri="{FF2B5EF4-FFF2-40B4-BE49-F238E27FC236}">
                  <a16:creationId xmlns:a16="http://schemas.microsoft.com/office/drawing/2014/main" id="{462EBBD4-4906-892E-1F6E-4EC0ED4DE281}"/>
                </a:ext>
              </a:extLst>
            </p:cNvPr>
            <p:cNvSpPr txBox="1"/>
            <p:nvPr/>
          </p:nvSpPr>
          <p:spPr>
            <a:xfrm>
              <a:off x="17951659" y="20449719"/>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1</a:t>
              </a:r>
            </a:p>
          </p:txBody>
        </p:sp>
        <p:sp>
          <p:nvSpPr>
            <p:cNvPr id="1164" name="TextBox 1163">
              <a:extLst>
                <a:ext uri="{FF2B5EF4-FFF2-40B4-BE49-F238E27FC236}">
                  <a16:creationId xmlns:a16="http://schemas.microsoft.com/office/drawing/2014/main" id="{137D1F40-380E-13DB-8D62-291735C631CE}"/>
                </a:ext>
              </a:extLst>
            </p:cNvPr>
            <p:cNvSpPr txBox="1"/>
            <p:nvPr/>
          </p:nvSpPr>
          <p:spPr>
            <a:xfrm>
              <a:off x="18446719" y="20359549"/>
              <a:ext cx="304800"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4</a:t>
              </a:r>
            </a:p>
          </p:txBody>
        </p:sp>
        <p:sp>
          <p:nvSpPr>
            <p:cNvPr id="1165" name="TextBox 1164">
              <a:extLst>
                <a:ext uri="{FF2B5EF4-FFF2-40B4-BE49-F238E27FC236}">
                  <a16:creationId xmlns:a16="http://schemas.microsoft.com/office/drawing/2014/main" id="{5FD81982-CCED-4E28-389E-BC902E70080B}"/>
                </a:ext>
              </a:extLst>
            </p:cNvPr>
            <p:cNvSpPr txBox="1"/>
            <p:nvPr/>
          </p:nvSpPr>
          <p:spPr>
            <a:xfrm>
              <a:off x="17861112" y="19672474"/>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3</a:t>
              </a:r>
            </a:p>
          </p:txBody>
        </p:sp>
        <p:sp>
          <p:nvSpPr>
            <p:cNvPr id="1166" name="TextBox 1165">
              <a:extLst>
                <a:ext uri="{FF2B5EF4-FFF2-40B4-BE49-F238E27FC236}">
                  <a16:creationId xmlns:a16="http://schemas.microsoft.com/office/drawing/2014/main" id="{EEEBE4DF-5731-665D-830D-0A6D0DFA7459}"/>
                </a:ext>
              </a:extLst>
            </p:cNvPr>
            <p:cNvSpPr txBox="1"/>
            <p:nvPr/>
          </p:nvSpPr>
          <p:spPr>
            <a:xfrm flipH="1">
              <a:off x="17876430" y="20898562"/>
              <a:ext cx="371932" cy="406893"/>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6</a:t>
              </a:r>
            </a:p>
          </p:txBody>
        </p:sp>
        <p:sp>
          <p:nvSpPr>
            <p:cNvPr id="1167" name="TextBox 1166">
              <a:extLst>
                <a:ext uri="{FF2B5EF4-FFF2-40B4-BE49-F238E27FC236}">
                  <a16:creationId xmlns:a16="http://schemas.microsoft.com/office/drawing/2014/main" id="{3FF669D1-B144-5C87-EB9E-55F3EB2B6541}"/>
                </a:ext>
              </a:extLst>
            </p:cNvPr>
            <p:cNvSpPr txBox="1"/>
            <p:nvPr/>
          </p:nvSpPr>
          <p:spPr>
            <a:xfrm>
              <a:off x="18718796" y="20970621"/>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0</a:t>
              </a:r>
            </a:p>
          </p:txBody>
        </p:sp>
        <p:sp>
          <p:nvSpPr>
            <p:cNvPr id="1168" name="TextBox 1167">
              <a:extLst>
                <a:ext uri="{FF2B5EF4-FFF2-40B4-BE49-F238E27FC236}">
                  <a16:creationId xmlns:a16="http://schemas.microsoft.com/office/drawing/2014/main" id="{868403C5-6D22-89E5-40D4-062A03168AD3}"/>
                </a:ext>
              </a:extLst>
            </p:cNvPr>
            <p:cNvSpPr txBox="1"/>
            <p:nvPr/>
          </p:nvSpPr>
          <p:spPr>
            <a:xfrm>
              <a:off x="18473383" y="19827650"/>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5</a:t>
              </a:r>
            </a:p>
          </p:txBody>
        </p:sp>
        <p:sp>
          <p:nvSpPr>
            <p:cNvPr id="1191" name="TextBox 1190">
              <a:extLst>
                <a:ext uri="{FF2B5EF4-FFF2-40B4-BE49-F238E27FC236}">
                  <a16:creationId xmlns:a16="http://schemas.microsoft.com/office/drawing/2014/main" id="{0677080B-A3C3-225E-019D-3CA97D6B5E46}"/>
                </a:ext>
              </a:extLst>
            </p:cNvPr>
            <p:cNvSpPr txBox="1"/>
            <p:nvPr/>
          </p:nvSpPr>
          <p:spPr>
            <a:xfrm>
              <a:off x="21546873" y="20013709"/>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2</a:t>
              </a:r>
            </a:p>
          </p:txBody>
        </p:sp>
        <p:sp>
          <p:nvSpPr>
            <p:cNvPr id="1192" name="TextBox 1191">
              <a:extLst>
                <a:ext uri="{FF2B5EF4-FFF2-40B4-BE49-F238E27FC236}">
                  <a16:creationId xmlns:a16="http://schemas.microsoft.com/office/drawing/2014/main" id="{1A6FCD25-168E-AC05-A83B-D2090E407BDE}"/>
                </a:ext>
              </a:extLst>
            </p:cNvPr>
            <p:cNvSpPr txBox="1"/>
            <p:nvPr/>
          </p:nvSpPr>
          <p:spPr>
            <a:xfrm>
              <a:off x="20359052" y="20479925"/>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1</a:t>
              </a:r>
            </a:p>
          </p:txBody>
        </p:sp>
        <p:sp>
          <p:nvSpPr>
            <p:cNvPr id="1193" name="TextBox 1192">
              <a:extLst>
                <a:ext uri="{FF2B5EF4-FFF2-40B4-BE49-F238E27FC236}">
                  <a16:creationId xmlns:a16="http://schemas.microsoft.com/office/drawing/2014/main" id="{83EC95BB-D8F3-AEC8-202C-C2FC154921C3}"/>
                </a:ext>
              </a:extLst>
            </p:cNvPr>
            <p:cNvSpPr txBox="1"/>
            <p:nvPr/>
          </p:nvSpPr>
          <p:spPr>
            <a:xfrm>
              <a:off x="20854112" y="20389755"/>
              <a:ext cx="304800"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4</a:t>
              </a:r>
            </a:p>
          </p:txBody>
        </p:sp>
        <p:sp>
          <p:nvSpPr>
            <p:cNvPr id="1194" name="TextBox 1193">
              <a:extLst>
                <a:ext uri="{FF2B5EF4-FFF2-40B4-BE49-F238E27FC236}">
                  <a16:creationId xmlns:a16="http://schemas.microsoft.com/office/drawing/2014/main" id="{0C35C3A4-2C27-3948-057F-3057BF942B30}"/>
                </a:ext>
              </a:extLst>
            </p:cNvPr>
            <p:cNvSpPr txBox="1"/>
            <p:nvPr/>
          </p:nvSpPr>
          <p:spPr>
            <a:xfrm>
              <a:off x="20268505" y="19702680"/>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3</a:t>
              </a:r>
            </a:p>
          </p:txBody>
        </p:sp>
        <p:sp>
          <p:nvSpPr>
            <p:cNvPr id="1195" name="TextBox 1194">
              <a:extLst>
                <a:ext uri="{FF2B5EF4-FFF2-40B4-BE49-F238E27FC236}">
                  <a16:creationId xmlns:a16="http://schemas.microsoft.com/office/drawing/2014/main" id="{8835D22C-58CC-40F2-0998-C2EA3E6E5049}"/>
                </a:ext>
              </a:extLst>
            </p:cNvPr>
            <p:cNvSpPr txBox="1"/>
            <p:nvPr/>
          </p:nvSpPr>
          <p:spPr>
            <a:xfrm flipH="1">
              <a:off x="20283823" y="20928768"/>
              <a:ext cx="371932" cy="406893"/>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6</a:t>
              </a:r>
            </a:p>
          </p:txBody>
        </p:sp>
        <p:sp>
          <p:nvSpPr>
            <p:cNvPr id="1196" name="TextBox 1195">
              <a:extLst>
                <a:ext uri="{FF2B5EF4-FFF2-40B4-BE49-F238E27FC236}">
                  <a16:creationId xmlns:a16="http://schemas.microsoft.com/office/drawing/2014/main" id="{FAA8BD27-8308-7DF2-572F-0A581ED96F8F}"/>
                </a:ext>
              </a:extLst>
            </p:cNvPr>
            <p:cNvSpPr txBox="1"/>
            <p:nvPr/>
          </p:nvSpPr>
          <p:spPr>
            <a:xfrm>
              <a:off x="21126189" y="21000827"/>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0</a:t>
              </a:r>
            </a:p>
          </p:txBody>
        </p:sp>
        <p:sp>
          <p:nvSpPr>
            <p:cNvPr id="1197" name="TextBox 1196">
              <a:extLst>
                <a:ext uri="{FF2B5EF4-FFF2-40B4-BE49-F238E27FC236}">
                  <a16:creationId xmlns:a16="http://schemas.microsoft.com/office/drawing/2014/main" id="{7E2493DE-CEFE-0184-6929-00105CB703EE}"/>
                </a:ext>
              </a:extLst>
            </p:cNvPr>
            <p:cNvSpPr txBox="1"/>
            <p:nvPr/>
          </p:nvSpPr>
          <p:spPr>
            <a:xfrm>
              <a:off x="20880776" y="19857856"/>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5</a:t>
              </a:r>
            </a:p>
          </p:txBody>
        </p:sp>
        <p:sp>
          <p:nvSpPr>
            <p:cNvPr id="1198" name="TextBox 1197">
              <a:extLst>
                <a:ext uri="{FF2B5EF4-FFF2-40B4-BE49-F238E27FC236}">
                  <a16:creationId xmlns:a16="http://schemas.microsoft.com/office/drawing/2014/main" id="{5F3A769E-964B-A926-8545-C267DBC5E40D}"/>
                </a:ext>
              </a:extLst>
            </p:cNvPr>
            <p:cNvSpPr txBox="1"/>
            <p:nvPr/>
          </p:nvSpPr>
          <p:spPr>
            <a:xfrm>
              <a:off x="23782243" y="19980779"/>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2</a:t>
              </a:r>
            </a:p>
          </p:txBody>
        </p:sp>
        <p:sp>
          <p:nvSpPr>
            <p:cNvPr id="1199" name="TextBox 1198">
              <a:extLst>
                <a:ext uri="{FF2B5EF4-FFF2-40B4-BE49-F238E27FC236}">
                  <a16:creationId xmlns:a16="http://schemas.microsoft.com/office/drawing/2014/main" id="{10B81605-E0CB-6D1F-507C-D0B0BA073C8D}"/>
                </a:ext>
              </a:extLst>
            </p:cNvPr>
            <p:cNvSpPr txBox="1"/>
            <p:nvPr/>
          </p:nvSpPr>
          <p:spPr>
            <a:xfrm>
              <a:off x="22594422" y="20446995"/>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1</a:t>
              </a:r>
            </a:p>
          </p:txBody>
        </p:sp>
        <p:sp>
          <p:nvSpPr>
            <p:cNvPr id="1200" name="TextBox 1199">
              <a:extLst>
                <a:ext uri="{FF2B5EF4-FFF2-40B4-BE49-F238E27FC236}">
                  <a16:creationId xmlns:a16="http://schemas.microsoft.com/office/drawing/2014/main" id="{FDAA5684-2CA9-4E21-E73F-1FD660E67AEA}"/>
                </a:ext>
              </a:extLst>
            </p:cNvPr>
            <p:cNvSpPr txBox="1"/>
            <p:nvPr/>
          </p:nvSpPr>
          <p:spPr>
            <a:xfrm>
              <a:off x="23089482" y="20356825"/>
              <a:ext cx="304800"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4</a:t>
              </a:r>
            </a:p>
          </p:txBody>
        </p:sp>
        <p:sp>
          <p:nvSpPr>
            <p:cNvPr id="1201" name="TextBox 1200">
              <a:extLst>
                <a:ext uri="{FF2B5EF4-FFF2-40B4-BE49-F238E27FC236}">
                  <a16:creationId xmlns:a16="http://schemas.microsoft.com/office/drawing/2014/main" id="{1FEE5437-383C-4599-CABE-045BEA8B31EE}"/>
                </a:ext>
              </a:extLst>
            </p:cNvPr>
            <p:cNvSpPr txBox="1"/>
            <p:nvPr/>
          </p:nvSpPr>
          <p:spPr>
            <a:xfrm>
              <a:off x="22436106" y="19848079"/>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3</a:t>
              </a:r>
            </a:p>
          </p:txBody>
        </p:sp>
        <p:sp>
          <p:nvSpPr>
            <p:cNvPr id="1202" name="TextBox 1201">
              <a:extLst>
                <a:ext uri="{FF2B5EF4-FFF2-40B4-BE49-F238E27FC236}">
                  <a16:creationId xmlns:a16="http://schemas.microsoft.com/office/drawing/2014/main" id="{B80D03BC-AC9C-8E9E-E338-F2266782B624}"/>
                </a:ext>
              </a:extLst>
            </p:cNvPr>
            <p:cNvSpPr txBox="1"/>
            <p:nvPr/>
          </p:nvSpPr>
          <p:spPr>
            <a:xfrm flipH="1">
              <a:off x="22519193" y="20895838"/>
              <a:ext cx="371932" cy="406893"/>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6</a:t>
              </a:r>
            </a:p>
          </p:txBody>
        </p:sp>
        <p:sp>
          <p:nvSpPr>
            <p:cNvPr id="1203" name="TextBox 1202">
              <a:extLst>
                <a:ext uri="{FF2B5EF4-FFF2-40B4-BE49-F238E27FC236}">
                  <a16:creationId xmlns:a16="http://schemas.microsoft.com/office/drawing/2014/main" id="{00301190-FDC6-4608-8B28-39F889616234}"/>
                </a:ext>
              </a:extLst>
            </p:cNvPr>
            <p:cNvSpPr txBox="1"/>
            <p:nvPr/>
          </p:nvSpPr>
          <p:spPr>
            <a:xfrm>
              <a:off x="23361559" y="20967897"/>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0</a:t>
              </a:r>
            </a:p>
          </p:txBody>
        </p:sp>
        <p:sp>
          <p:nvSpPr>
            <p:cNvPr id="1204" name="TextBox 1203">
              <a:extLst>
                <a:ext uri="{FF2B5EF4-FFF2-40B4-BE49-F238E27FC236}">
                  <a16:creationId xmlns:a16="http://schemas.microsoft.com/office/drawing/2014/main" id="{1F07D179-4933-23DF-F421-4B615C95BC37}"/>
                </a:ext>
              </a:extLst>
            </p:cNvPr>
            <p:cNvSpPr txBox="1"/>
            <p:nvPr/>
          </p:nvSpPr>
          <p:spPr>
            <a:xfrm>
              <a:off x="23116146" y="19824926"/>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5</a:t>
              </a:r>
            </a:p>
          </p:txBody>
        </p:sp>
      </p:grpSp>
      <p:sp>
        <p:nvSpPr>
          <p:cNvPr id="344" name="TextBox 343">
            <a:extLst>
              <a:ext uri="{FF2B5EF4-FFF2-40B4-BE49-F238E27FC236}">
                <a16:creationId xmlns:a16="http://schemas.microsoft.com/office/drawing/2014/main" id="{0CCE29FD-3F8D-9A9E-6475-FAA8E562C88B}"/>
              </a:ext>
            </a:extLst>
          </p:cNvPr>
          <p:cNvSpPr txBox="1"/>
          <p:nvPr/>
        </p:nvSpPr>
        <p:spPr>
          <a:xfrm>
            <a:off x="17299415" y="9274436"/>
            <a:ext cx="8062897" cy="707886"/>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2. Optimize 2D UMAP embedding with </a:t>
            </a:r>
            <a:r>
              <a:rPr lang="en-US" sz="2000" b="1" dirty="0" err="1">
                <a:latin typeface="Arial" panose="020B0604020202020204" pitchFamily="34" charset="0"/>
                <a:cs typeface="Arial" panose="020B0604020202020204" pitchFamily="34" charset="0"/>
              </a:rPr>
              <a:t>scDEED</a:t>
            </a:r>
            <a:endParaRPr lang="en-US" sz="20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Cells should have the same neighbors in 2D and ND</a:t>
            </a:r>
          </a:p>
        </p:txBody>
      </p:sp>
      <p:sp>
        <p:nvSpPr>
          <p:cNvPr id="1208" name="Rectangle 1207">
            <a:extLst>
              <a:ext uri="{FF2B5EF4-FFF2-40B4-BE49-F238E27FC236}">
                <a16:creationId xmlns:a16="http://schemas.microsoft.com/office/drawing/2014/main" id="{4FB3D90A-96AF-0699-3220-26704A691E59}"/>
              </a:ext>
            </a:extLst>
          </p:cNvPr>
          <p:cNvSpPr/>
          <p:nvPr/>
        </p:nvSpPr>
        <p:spPr>
          <a:xfrm>
            <a:off x="17262098" y="23364227"/>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9" name="Rectangle 1208">
            <a:extLst>
              <a:ext uri="{FF2B5EF4-FFF2-40B4-BE49-F238E27FC236}">
                <a16:creationId xmlns:a16="http://schemas.microsoft.com/office/drawing/2014/main" id="{253CB4E3-97CB-FC71-9EB1-0C38DB5C49A8}"/>
              </a:ext>
            </a:extLst>
          </p:cNvPr>
          <p:cNvSpPr/>
          <p:nvPr/>
        </p:nvSpPr>
        <p:spPr>
          <a:xfrm>
            <a:off x="30711477" y="2337106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0" name="Picture 1209">
            <a:extLst>
              <a:ext uri="{FF2B5EF4-FFF2-40B4-BE49-F238E27FC236}">
                <a16:creationId xmlns:a16="http://schemas.microsoft.com/office/drawing/2014/main" id="{70BDF827-6182-A302-6F8B-00449DE13A1C}"/>
              </a:ext>
            </a:extLst>
          </p:cNvPr>
          <p:cNvPicPr>
            <a:picLocks noChangeAspect="1"/>
          </p:cNvPicPr>
          <p:nvPr/>
        </p:nvPicPr>
        <p:blipFill>
          <a:blip r:embed="rId29"/>
          <a:stretch>
            <a:fillRect/>
          </a:stretch>
        </p:blipFill>
        <p:spPr>
          <a:xfrm>
            <a:off x="17026005" y="24568249"/>
            <a:ext cx="5486400" cy="5482183"/>
          </a:xfrm>
          <a:prstGeom prst="rect">
            <a:avLst/>
          </a:prstGeom>
        </p:spPr>
      </p:pic>
      <p:pic>
        <p:nvPicPr>
          <p:cNvPr id="1214" name="Picture 1213">
            <a:extLst>
              <a:ext uri="{FF2B5EF4-FFF2-40B4-BE49-F238E27FC236}">
                <a16:creationId xmlns:a16="http://schemas.microsoft.com/office/drawing/2014/main" id="{FAE577EA-F421-7E5D-975C-B3B5A9DF10D2}"/>
              </a:ext>
            </a:extLst>
          </p:cNvPr>
          <p:cNvPicPr>
            <a:picLocks noChangeAspect="1"/>
          </p:cNvPicPr>
          <p:nvPr/>
        </p:nvPicPr>
        <p:blipFill>
          <a:blip r:embed="rId30"/>
          <a:stretch>
            <a:fillRect/>
          </a:stretch>
        </p:blipFill>
        <p:spPr>
          <a:xfrm>
            <a:off x="25141440" y="16828771"/>
            <a:ext cx="6400800" cy="6400800"/>
          </a:xfrm>
          <a:prstGeom prst="rect">
            <a:avLst/>
          </a:prstGeom>
        </p:spPr>
      </p:pic>
      <p:sp>
        <p:nvSpPr>
          <p:cNvPr id="1217" name="Rectangle 1216">
            <a:extLst>
              <a:ext uri="{FF2B5EF4-FFF2-40B4-BE49-F238E27FC236}">
                <a16:creationId xmlns:a16="http://schemas.microsoft.com/office/drawing/2014/main" id="{F789CED3-C9C2-E56B-5CDF-854801284A05}"/>
              </a:ext>
            </a:extLst>
          </p:cNvPr>
          <p:cNvSpPr/>
          <p:nvPr/>
        </p:nvSpPr>
        <p:spPr>
          <a:xfrm>
            <a:off x="31537352" y="2382826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8" name="Rectangle 1217">
            <a:extLst>
              <a:ext uri="{FF2B5EF4-FFF2-40B4-BE49-F238E27FC236}">
                <a16:creationId xmlns:a16="http://schemas.microsoft.com/office/drawing/2014/main" id="{2F0479E0-4FDF-6A41-E643-09A339D7ED5A}"/>
              </a:ext>
            </a:extLst>
          </p:cNvPr>
          <p:cNvSpPr/>
          <p:nvPr/>
        </p:nvSpPr>
        <p:spPr>
          <a:xfrm>
            <a:off x="16708485" y="2382826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1" name="TextBox 1230">
            <a:extLst>
              <a:ext uri="{FF2B5EF4-FFF2-40B4-BE49-F238E27FC236}">
                <a16:creationId xmlns:a16="http://schemas.microsoft.com/office/drawing/2014/main" id="{BF3BB2F2-2D30-A3AF-222F-45A5416D3706}"/>
              </a:ext>
            </a:extLst>
          </p:cNvPr>
          <p:cNvSpPr txBox="1"/>
          <p:nvPr/>
        </p:nvSpPr>
        <p:spPr>
          <a:xfrm>
            <a:off x="27413389" y="14810561"/>
            <a:ext cx="1011841" cy="338554"/>
          </a:xfrm>
          <a:prstGeom prst="rect">
            <a:avLst/>
          </a:prstGeom>
          <a:solidFill>
            <a:schemeClr val="bg1"/>
          </a:solidFill>
        </p:spPr>
        <p:txBody>
          <a:bodyPr wrap="square" rtlCol="0">
            <a:spAutoFit/>
          </a:bodyPr>
          <a:lstStyle/>
          <a:p>
            <a:r>
              <a:rPr lang="en-US" sz="1600" dirty="0">
                <a:latin typeface="Arial" panose="020B0604020202020204" pitchFamily="34" charset="0"/>
                <a:cs typeface="Arial" panose="020B0604020202020204" pitchFamily="34" charset="0"/>
              </a:rPr>
              <a:t>UMAP 1</a:t>
            </a:r>
          </a:p>
        </p:txBody>
      </p:sp>
      <p:sp>
        <p:nvSpPr>
          <p:cNvPr id="1232" name="TextBox 1231">
            <a:extLst>
              <a:ext uri="{FF2B5EF4-FFF2-40B4-BE49-F238E27FC236}">
                <a16:creationId xmlns:a16="http://schemas.microsoft.com/office/drawing/2014/main" id="{4F3AAA90-B814-57D6-15E4-64B2E318C0E1}"/>
              </a:ext>
            </a:extLst>
          </p:cNvPr>
          <p:cNvSpPr txBox="1"/>
          <p:nvPr/>
        </p:nvSpPr>
        <p:spPr>
          <a:xfrm rot="16200000">
            <a:off x="24931547" y="12059527"/>
            <a:ext cx="1011841" cy="338554"/>
          </a:xfrm>
          <a:prstGeom prst="rect">
            <a:avLst/>
          </a:prstGeom>
          <a:solidFill>
            <a:schemeClr val="bg1"/>
          </a:solidFill>
        </p:spPr>
        <p:txBody>
          <a:bodyPr wrap="square" rtlCol="0">
            <a:spAutoFit/>
          </a:bodyPr>
          <a:lstStyle/>
          <a:p>
            <a:r>
              <a:rPr lang="en-US" sz="1600" dirty="0">
                <a:latin typeface="Arial" panose="020B0604020202020204" pitchFamily="34" charset="0"/>
                <a:cs typeface="Arial" panose="020B0604020202020204" pitchFamily="34" charset="0"/>
              </a:rPr>
              <a:t>UMAP 2</a:t>
            </a:r>
          </a:p>
        </p:txBody>
      </p:sp>
      <p:sp>
        <p:nvSpPr>
          <p:cNvPr id="1233" name="TextBox 1232">
            <a:extLst>
              <a:ext uri="{FF2B5EF4-FFF2-40B4-BE49-F238E27FC236}">
                <a16:creationId xmlns:a16="http://schemas.microsoft.com/office/drawing/2014/main" id="{1CAD0287-A9E4-C89C-86E5-EC53EECDB5BA}"/>
              </a:ext>
            </a:extLst>
          </p:cNvPr>
          <p:cNvSpPr txBox="1"/>
          <p:nvPr/>
        </p:nvSpPr>
        <p:spPr>
          <a:xfrm>
            <a:off x="26151375" y="30444837"/>
            <a:ext cx="1011841" cy="338554"/>
          </a:xfrm>
          <a:prstGeom prst="rect">
            <a:avLst/>
          </a:prstGeom>
          <a:solidFill>
            <a:schemeClr val="bg1"/>
          </a:solidFill>
        </p:spPr>
        <p:txBody>
          <a:bodyPr wrap="square" rtlCol="0">
            <a:spAutoFit/>
          </a:bodyPr>
          <a:lstStyle/>
          <a:p>
            <a:r>
              <a:rPr lang="en-US" sz="1600" dirty="0">
                <a:latin typeface="Arial" panose="020B0604020202020204" pitchFamily="34" charset="0"/>
                <a:cs typeface="Arial" panose="020B0604020202020204" pitchFamily="34" charset="0"/>
              </a:rPr>
              <a:t>UMAP 1</a:t>
            </a:r>
          </a:p>
        </p:txBody>
      </p:sp>
      <p:sp>
        <p:nvSpPr>
          <p:cNvPr id="1234" name="TextBox 1233">
            <a:extLst>
              <a:ext uri="{FF2B5EF4-FFF2-40B4-BE49-F238E27FC236}">
                <a16:creationId xmlns:a16="http://schemas.microsoft.com/office/drawing/2014/main" id="{0C4642E1-51AA-78B8-076C-1DFF904F04E0}"/>
              </a:ext>
            </a:extLst>
          </p:cNvPr>
          <p:cNvSpPr txBox="1"/>
          <p:nvPr/>
        </p:nvSpPr>
        <p:spPr>
          <a:xfrm rot="16200000">
            <a:off x="22040737" y="28842259"/>
            <a:ext cx="1011841" cy="338554"/>
          </a:xfrm>
          <a:prstGeom prst="rect">
            <a:avLst/>
          </a:prstGeom>
          <a:solidFill>
            <a:schemeClr val="bg1"/>
          </a:solidFill>
        </p:spPr>
        <p:txBody>
          <a:bodyPr wrap="square" rtlCol="0">
            <a:spAutoFit/>
          </a:bodyPr>
          <a:lstStyle/>
          <a:p>
            <a:r>
              <a:rPr lang="en-US" sz="1600" dirty="0">
                <a:latin typeface="Arial" panose="020B0604020202020204" pitchFamily="34" charset="0"/>
                <a:cs typeface="Arial" panose="020B0604020202020204" pitchFamily="34" charset="0"/>
              </a:rPr>
              <a:t>UMAP 2</a:t>
            </a:r>
          </a:p>
        </p:txBody>
      </p:sp>
      <p:sp>
        <p:nvSpPr>
          <p:cNvPr id="1235" name="TextBox 1234">
            <a:extLst>
              <a:ext uri="{FF2B5EF4-FFF2-40B4-BE49-F238E27FC236}">
                <a16:creationId xmlns:a16="http://schemas.microsoft.com/office/drawing/2014/main" id="{81824D49-BDC1-E631-4B6D-643F4301E7C6}"/>
              </a:ext>
            </a:extLst>
          </p:cNvPr>
          <p:cNvSpPr txBox="1"/>
          <p:nvPr/>
        </p:nvSpPr>
        <p:spPr>
          <a:xfrm>
            <a:off x="26151375" y="27262566"/>
            <a:ext cx="1011841" cy="338554"/>
          </a:xfrm>
          <a:prstGeom prst="rect">
            <a:avLst/>
          </a:prstGeom>
          <a:solidFill>
            <a:schemeClr val="bg1"/>
          </a:solidFill>
        </p:spPr>
        <p:txBody>
          <a:bodyPr wrap="square" rtlCol="0">
            <a:spAutoFit/>
          </a:bodyPr>
          <a:lstStyle/>
          <a:p>
            <a:r>
              <a:rPr lang="en-US" sz="1600" dirty="0">
                <a:latin typeface="Arial" panose="020B0604020202020204" pitchFamily="34" charset="0"/>
                <a:cs typeface="Arial" panose="020B0604020202020204" pitchFamily="34" charset="0"/>
              </a:rPr>
              <a:t>UMAP 1</a:t>
            </a:r>
          </a:p>
        </p:txBody>
      </p:sp>
      <p:sp>
        <p:nvSpPr>
          <p:cNvPr id="1236" name="TextBox 1235">
            <a:extLst>
              <a:ext uri="{FF2B5EF4-FFF2-40B4-BE49-F238E27FC236}">
                <a16:creationId xmlns:a16="http://schemas.microsoft.com/office/drawing/2014/main" id="{C6EA22D2-0D32-E2A7-8607-75BED02B52E1}"/>
              </a:ext>
            </a:extLst>
          </p:cNvPr>
          <p:cNvSpPr txBox="1"/>
          <p:nvPr/>
        </p:nvSpPr>
        <p:spPr>
          <a:xfrm rot="16200000">
            <a:off x="22040737" y="25733177"/>
            <a:ext cx="1011841" cy="338554"/>
          </a:xfrm>
          <a:prstGeom prst="rect">
            <a:avLst/>
          </a:prstGeom>
          <a:solidFill>
            <a:schemeClr val="bg1"/>
          </a:solidFill>
        </p:spPr>
        <p:txBody>
          <a:bodyPr wrap="square" rtlCol="0">
            <a:spAutoFit/>
          </a:bodyPr>
          <a:lstStyle/>
          <a:p>
            <a:r>
              <a:rPr lang="en-US" sz="1600" dirty="0">
                <a:latin typeface="Arial" panose="020B0604020202020204" pitchFamily="34" charset="0"/>
                <a:cs typeface="Arial" panose="020B0604020202020204" pitchFamily="34" charset="0"/>
              </a:rPr>
              <a:t>UMAP 2</a:t>
            </a:r>
          </a:p>
        </p:txBody>
      </p:sp>
      <p:sp>
        <p:nvSpPr>
          <p:cNvPr id="1237" name="TextBox 1236">
            <a:extLst>
              <a:ext uri="{FF2B5EF4-FFF2-40B4-BE49-F238E27FC236}">
                <a16:creationId xmlns:a16="http://schemas.microsoft.com/office/drawing/2014/main" id="{8D85E74E-61F0-30CC-068E-A9EBF8962238}"/>
              </a:ext>
            </a:extLst>
          </p:cNvPr>
          <p:cNvSpPr txBox="1"/>
          <p:nvPr/>
        </p:nvSpPr>
        <p:spPr>
          <a:xfrm>
            <a:off x="24705416" y="25209103"/>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2</a:t>
            </a:r>
          </a:p>
        </p:txBody>
      </p:sp>
      <p:sp>
        <p:nvSpPr>
          <p:cNvPr id="1238" name="TextBox 1237">
            <a:extLst>
              <a:ext uri="{FF2B5EF4-FFF2-40B4-BE49-F238E27FC236}">
                <a16:creationId xmlns:a16="http://schemas.microsoft.com/office/drawing/2014/main" id="{E1B17B81-1B9B-EAFF-319F-A1163FD737E0}"/>
              </a:ext>
            </a:extLst>
          </p:cNvPr>
          <p:cNvSpPr txBox="1"/>
          <p:nvPr/>
        </p:nvSpPr>
        <p:spPr>
          <a:xfrm>
            <a:off x="23517595" y="25675319"/>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1</a:t>
            </a:r>
          </a:p>
        </p:txBody>
      </p:sp>
      <p:sp>
        <p:nvSpPr>
          <p:cNvPr id="1239" name="TextBox 1238">
            <a:extLst>
              <a:ext uri="{FF2B5EF4-FFF2-40B4-BE49-F238E27FC236}">
                <a16:creationId xmlns:a16="http://schemas.microsoft.com/office/drawing/2014/main" id="{40949262-9F13-166A-F58D-1A49C2EF3B81}"/>
              </a:ext>
            </a:extLst>
          </p:cNvPr>
          <p:cNvSpPr txBox="1"/>
          <p:nvPr/>
        </p:nvSpPr>
        <p:spPr>
          <a:xfrm>
            <a:off x="24012655" y="25585149"/>
            <a:ext cx="304800"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4</a:t>
            </a:r>
          </a:p>
        </p:txBody>
      </p:sp>
      <p:sp>
        <p:nvSpPr>
          <p:cNvPr id="1240" name="TextBox 1239">
            <a:extLst>
              <a:ext uri="{FF2B5EF4-FFF2-40B4-BE49-F238E27FC236}">
                <a16:creationId xmlns:a16="http://schemas.microsoft.com/office/drawing/2014/main" id="{3CA24C51-5921-979A-CBD4-AEB8C9055C02}"/>
              </a:ext>
            </a:extLst>
          </p:cNvPr>
          <p:cNvSpPr txBox="1"/>
          <p:nvPr/>
        </p:nvSpPr>
        <p:spPr>
          <a:xfrm>
            <a:off x="23427048" y="24898074"/>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3</a:t>
            </a:r>
          </a:p>
        </p:txBody>
      </p:sp>
      <p:sp>
        <p:nvSpPr>
          <p:cNvPr id="1241" name="TextBox 1240">
            <a:extLst>
              <a:ext uri="{FF2B5EF4-FFF2-40B4-BE49-F238E27FC236}">
                <a16:creationId xmlns:a16="http://schemas.microsoft.com/office/drawing/2014/main" id="{9AD94D15-5558-253B-9787-72F22460404E}"/>
              </a:ext>
            </a:extLst>
          </p:cNvPr>
          <p:cNvSpPr txBox="1"/>
          <p:nvPr/>
        </p:nvSpPr>
        <p:spPr>
          <a:xfrm flipH="1">
            <a:off x="23442366" y="26124162"/>
            <a:ext cx="371932" cy="406893"/>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6</a:t>
            </a:r>
          </a:p>
        </p:txBody>
      </p:sp>
      <p:sp>
        <p:nvSpPr>
          <p:cNvPr id="1242" name="TextBox 1241">
            <a:extLst>
              <a:ext uri="{FF2B5EF4-FFF2-40B4-BE49-F238E27FC236}">
                <a16:creationId xmlns:a16="http://schemas.microsoft.com/office/drawing/2014/main" id="{4F3D2D4F-D233-6E55-D42A-1AFC8315E881}"/>
              </a:ext>
            </a:extLst>
          </p:cNvPr>
          <p:cNvSpPr txBox="1"/>
          <p:nvPr/>
        </p:nvSpPr>
        <p:spPr>
          <a:xfrm>
            <a:off x="24284732" y="26196221"/>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0</a:t>
            </a:r>
          </a:p>
        </p:txBody>
      </p:sp>
      <p:sp>
        <p:nvSpPr>
          <p:cNvPr id="1243" name="TextBox 1242">
            <a:extLst>
              <a:ext uri="{FF2B5EF4-FFF2-40B4-BE49-F238E27FC236}">
                <a16:creationId xmlns:a16="http://schemas.microsoft.com/office/drawing/2014/main" id="{98E33171-2A2A-7A85-D4D5-1C0589B58A24}"/>
              </a:ext>
            </a:extLst>
          </p:cNvPr>
          <p:cNvSpPr txBox="1"/>
          <p:nvPr/>
        </p:nvSpPr>
        <p:spPr>
          <a:xfrm>
            <a:off x="24039319" y="25053250"/>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5</a:t>
            </a:r>
          </a:p>
        </p:txBody>
      </p:sp>
      <p:sp>
        <p:nvSpPr>
          <p:cNvPr id="1244" name="TextBox 1243">
            <a:extLst>
              <a:ext uri="{FF2B5EF4-FFF2-40B4-BE49-F238E27FC236}">
                <a16:creationId xmlns:a16="http://schemas.microsoft.com/office/drawing/2014/main" id="{0101870F-271C-BBE7-2605-5F9A51187AF9}"/>
              </a:ext>
            </a:extLst>
          </p:cNvPr>
          <p:cNvSpPr txBox="1"/>
          <p:nvPr/>
        </p:nvSpPr>
        <p:spPr>
          <a:xfrm>
            <a:off x="27096514" y="25214363"/>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2</a:t>
            </a:r>
          </a:p>
        </p:txBody>
      </p:sp>
      <p:sp>
        <p:nvSpPr>
          <p:cNvPr id="1245" name="TextBox 1244">
            <a:extLst>
              <a:ext uri="{FF2B5EF4-FFF2-40B4-BE49-F238E27FC236}">
                <a16:creationId xmlns:a16="http://schemas.microsoft.com/office/drawing/2014/main" id="{7E0DCC0C-6B93-8E7B-9EFF-146F9DC33A0E}"/>
              </a:ext>
            </a:extLst>
          </p:cNvPr>
          <p:cNvSpPr txBox="1"/>
          <p:nvPr/>
        </p:nvSpPr>
        <p:spPr>
          <a:xfrm>
            <a:off x="25908693" y="25680579"/>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1</a:t>
            </a:r>
          </a:p>
        </p:txBody>
      </p:sp>
      <p:sp>
        <p:nvSpPr>
          <p:cNvPr id="1246" name="TextBox 1245">
            <a:extLst>
              <a:ext uri="{FF2B5EF4-FFF2-40B4-BE49-F238E27FC236}">
                <a16:creationId xmlns:a16="http://schemas.microsoft.com/office/drawing/2014/main" id="{2B1C7A30-DB6D-1007-A6F5-2E063D21DD86}"/>
              </a:ext>
            </a:extLst>
          </p:cNvPr>
          <p:cNvSpPr txBox="1"/>
          <p:nvPr/>
        </p:nvSpPr>
        <p:spPr>
          <a:xfrm>
            <a:off x="26403753" y="25590409"/>
            <a:ext cx="304800"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4</a:t>
            </a:r>
          </a:p>
        </p:txBody>
      </p:sp>
      <p:sp>
        <p:nvSpPr>
          <p:cNvPr id="1247" name="TextBox 1246">
            <a:extLst>
              <a:ext uri="{FF2B5EF4-FFF2-40B4-BE49-F238E27FC236}">
                <a16:creationId xmlns:a16="http://schemas.microsoft.com/office/drawing/2014/main" id="{D5F7E99B-BB65-D0D3-6A1A-22DD2FAAFAB4}"/>
              </a:ext>
            </a:extLst>
          </p:cNvPr>
          <p:cNvSpPr txBox="1"/>
          <p:nvPr/>
        </p:nvSpPr>
        <p:spPr>
          <a:xfrm>
            <a:off x="25818146" y="24903334"/>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3</a:t>
            </a:r>
          </a:p>
        </p:txBody>
      </p:sp>
      <p:sp>
        <p:nvSpPr>
          <p:cNvPr id="1248" name="TextBox 1247">
            <a:extLst>
              <a:ext uri="{FF2B5EF4-FFF2-40B4-BE49-F238E27FC236}">
                <a16:creationId xmlns:a16="http://schemas.microsoft.com/office/drawing/2014/main" id="{55D199CF-5AA0-0CBA-B915-A4F1677A5523}"/>
              </a:ext>
            </a:extLst>
          </p:cNvPr>
          <p:cNvSpPr txBox="1"/>
          <p:nvPr/>
        </p:nvSpPr>
        <p:spPr>
          <a:xfrm flipH="1">
            <a:off x="25833464" y="26129422"/>
            <a:ext cx="371932" cy="406893"/>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6</a:t>
            </a:r>
          </a:p>
        </p:txBody>
      </p:sp>
      <p:sp>
        <p:nvSpPr>
          <p:cNvPr id="1249" name="TextBox 1248">
            <a:extLst>
              <a:ext uri="{FF2B5EF4-FFF2-40B4-BE49-F238E27FC236}">
                <a16:creationId xmlns:a16="http://schemas.microsoft.com/office/drawing/2014/main" id="{459D0377-9712-51C9-19B7-8E93EDF115E5}"/>
              </a:ext>
            </a:extLst>
          </p:cNvPr>
          <p:cNvSpPr txBox="1"/>
          <p:nvPr/>
        </p:nvSpPr>
        <p:spPr>
          <a:xfrm>
            <a:off x="26675830" y="26201481"/>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0</a:t>
            </a:r>
          </a:p>
        </p:txBody>
      </p:sp>
      <p:sp>
        <p:nvSpPr>
          <p:cNvPr id="1250" name="TextBox 1249">
            <a:extLst>
              <a:ext uri="{FF2B5EF4-FFF2-40B4-BE49-F238E27FC236}">
                <a16:creationId xmlns:a16="http://schemas.microsoft.com/office/drawing/2014/main" id="{AAA1A490-D9B8-66C8-C0E1-83078ACAD77E}"/>
              </a:ext>
            </a:extLst>
          </p:cNvPr>
          <p:cNvSpPr txBox="1"/>
          <p:nvPr/>
        </p:nvSpPr>
        <p:spPr>
          <a:xfrm>
            <a:off x="26430417" y="25058510"/>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5</a:t>
            </a:r>
          </a:p>
        </p:txBody>
      </p:sp>
      <p:sp>
        <p:nvSpPr>
          <p:cNvPr id="1251" name="TextBox 1250">
            <a:extLst>
              <a:ext uri="{FF2B5EF4-FFF2-40B4-BE49-F238E27FC236}">
                <a16:creationId xmlns:a16="http://schemas.microsoft.com/office/drawing/2014/main" id="{5B2A083B-4963-BD2C-ADFE-62CA4F56C94C}"/>
              </a:ext>
            </a:extLst>
          </p:cNvPr>
          <p:cNvSpPr txBox="1"/>
          <p:nvPr/>
        </p:nvSpPr>
        <p:spPr>
          <a:xfrm>
            <a:off x="29494731" y="25214277"/>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2</a:t>
            </a:r>
          </a:p>
        </p:txBody>
      </p:sp>
      <p:sp>
        <p:nvSpPr>
          <p:cNvPr id="1252" name="TextBox 1251">
            <a:extLst>
              <a:ext uri="{FF2B5EF4-FFF2-40B4-BE49-F238E27FC236}">
                <a16:creationId xmlns:a16="http://schemas.microsoft.com/office/drawing/2014/main" id="{0AE803EC-757D-8883-1935-EDAF6505AB78}"/>
              </a:ext>
            </a:extLst>
          </p:cNvPr>
          <p:cNvSpPr txBox="1"/>
          <p:nvPr/>
        </p:nvSpPr>
        <p:spPr>
          <a:xfrm>
            <a:off x="28306910" y="25680493"/>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1</a:t>
            </a:r>
          </a:p>
        </p:txBody>
      </p:sp>
      <p:sp>
        <p:nvSpPr>
          <p:cNvPr id="1253" name="TextBox 1252">
            <a:extLst>
              <a:ext uri="{FF2B5EF4-FFF2-40B4-BE49-F238E27FC236}">
                <a16:creationId xmlns:a16="http://schemas.microsoft.com/office/drawing/2014/main" id="{5E8FCA28-C450-D93F-244C-4F88638A2B72}"/>
              </a:ext>
            </a:extLst>
          </p:cNvPr>
          <p:cNvSpPr txBox="1"/>
          <p:nvPr/>
        </p:nvSpPr>
        <p:spPr>
          <a:xfrm>
            <a:off x="28801970" y="25590323"/>
            <a:ext cx="304800"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4</a:t>
            </a:r>
          </a:p>
        </p:txBody>
      </p:sp>
      <p:sp>
        <p:nvSpPr>
          <p:cNvPr id="1254" name="TextBox 1253">
            <a:extLst>
              <a:ext uri="{FF2B5EF4-FFF2-40B4-BE49-F238E27FC236}">
                <a16:creationId xmlns:a16="http://schemas.microsoft.com/office/drawing/2014/main" id="{0A298B4C-2D03-CC29-B49D-D3F230DF0ECE}"/>
              </a:ext>
            </a:extLst>
          </p:cNvPr>
          <p:cNvSpPr txBox="1"/>
          <p:nvPr/>
        </p:nvSpPr>
        <p:spPr>
          <a:xfrm>
            <a:off x="28216363" y="24903248"/>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3</a:t>
            </a:r>
          </a:p>
        </p:txBody>
      </p:sp>
      <p:sp>
        <p:nvSpPr>
          <p:cNvPr id="1255" name="TextBox 1254">
            <a:extLst>
              <a:ext uri="{FF2B5EF4-FFF2-40B4-BE49-F238E27FC236}">
                <a16:creationId xmlns:a16="http://schemas.microsoft.com/office/drawing/2014/main" id="{9BCFA6C9-A903-412F-E49B-D15742B61FDF}"/>
              </a:ext>
            </a:extLst>
          </p:cNvPr>
          <p:cNvSpPr txBox="1"/>
          <p:nvPr/>
        </p:nvSpPr>
        <p:spPr>
          <a:xfrm flipH="1">
            <a:off x="28231681" y="26129336"/>
            <a:ext cx="371932" cy="406893"/>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6</a:t>
            </a:r>
          </a:p>
        </p:txBody>
      </p:sp>
      <p:sp>
        <p:nvSpPr>
          <p:cNvPr id="1256" name="TextBox 1255">
            <a:extLst>
              <a:ext uri="{FF2B5EF4-FFF2-40B4-BE49-F238E27FC236}">
                <a16:creationId xmlns:a16="http://schemas.microsoft.com/office/drawing/2014/main" id="{148D5C14-027D-6B43-6008-16B03BECE29D}"/>
              </a:ext>
            </a:extLst>
          </p:cNvPr>
          <p:cNvSpPr txBox="1"/>
          <p:nvPr/>
        </p:nvSpPr>
        <p:spPr>
          <a:xfrm>
            <a:off x="29074047" y="26201395"/>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0</a:t>
            </a:r>
          </a:p>
        </p:txBody>
      </p:sp>
      <p:sp>
        <p:nvSpPr>
          <p:cNvPr id="1257" name="TextBox 1256">
            <a:extLst>
              <a:ext uri="{FF2B5EF4-FFF2-40B4-BE49-F238E27FC236}">
                <a16:creationId xmlns:a16="http://schemas.microsoft.com/office/drawing/2014/main" id="{E53BBC41-161D-E630-02CC-79655D7DA03C}"/>
              </a:ext>
            </a:extLst>
          </p:cNvPr>
          <p:cNvSpPr txBox="1"/>
          <p:nvPr/>
        </p:nvSpPr>
        <p:spPr>
          <a:xfrm>
            <a:off x="28828634" y="25058424"/>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5</a:t>
            </a:r>
          </a:p>
        </p:txBody>
      </p:sp>
      <p:sp>
        <p:nvSpPr>
          <p:cNvPr id="1258" name="TextBox 1257">
            <a:extLst>
              <a:ext uri="{FF2B5EF4-FFF2-40B4-BE49-F238E27FC236}">
                <a16:creationId xmlns:a16="http://schemas.microsoft.com/office/drawing/2014/main" id="{D74B8D1B-8DD0-6DA7-5618-3548FB09ACD4}"/>
              </a:ext>
            </a:extLst>
          </p:cNvPr>
          <p:cNvSpPr txBox="1"/>
          <p:nvPr/>
        </p:nvSpPr>
        <p:spPr>
          <a:xfrm>
            <a:off x="24711236" y="28502562"/>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2</a:t>
            </a:r>
          </a:p>
        </p:txBody>
      </p:sp>
      <p:sp>
        <p:nvSpPr>
          <p:cNvPr id="1259" name="TextBox 1258">
            <a:extLst>
              <a:ext uri="{FF2B5EF4-FFF2-40B4-BE49-F238E27FC236}">
                <a16:creationId xmlns:a16="http://schemas.microsoft.com/office/drawing/2014/main" id="{F3DF3932-C60E-CD1A-7F29-E1D05DA34C82}"/>
              </a:ext>
            </a:extLst>
          </p:cNvPr>
          <p:cNvSpPr txBox="1"/>
          <p:nvPr/>
        </p:nvSpPr>
        <p:spPr>
          <a:xfrm>
            <a:off x="23523415" y="28968778"/>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1</a:t>
            </a:r>
          </a:p>
        </p:txBody>
      </p:sp>
      <p:sp>
        <p:nvSpPr>
          <p:cNvPr id="1260" name="TextBox 1259">
            <a:extLst>
              <a:ext uri="{FF2B5EF4-FFF2-40B4-BE49-F238E27FC236}">
                <a16:creationId xmlns:a16="http://schemas.microsoft.com/office/drawing/2014/main" id="{C6717D6B-8619-EAA1-6355-53553271D6D2}"/>
              </a:ext>
            </a:extLst>
          </p:cNvPr>
          <p:cNvSpPr txBox="1"/>
          <p:nvPr/>
        </p:nvSpPr>
        <p:spPr>
          <a:xfrm>
            <a:off x="24018475" y="28878608"/>
            <a:ext cx="304800"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4</a:t>
            </a:r>
          </a:p>
        </p:txBody>
      </p:sp>
      <p:sp>
        <p:nvSpPr>
          <p:cNvPr id="1261" name="TextBox 1260">
            <a:extLst>
              <a:ext uri="{FF2B5EF4-FFF2-40B4-BE49-F238E27FC236}">
                <a16:creationId xmlns:a16="http://schemas.microsoft.com/office/drawing/2014/main" id="{7E940CA2-640D-FCDC-6BC6-0E976D9F6F5C}"/>
              </a:ext>
            </a:extLst>
          </p:cNvPr>
          <p:cNvSpPr txBox="1"/>
          <p:nvPr/>
        </p:nvSpPr>
        <p:spPr>
          <a:xfrm>
            <a:off x="23432868" y="28191533"/>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3</a:t>
            </a:r>
          </a:p>
        </p:txBody>
      </p:sp>
      <p:sp>
        <p:nvSpPr>
          <p:cNvPr id="1262" name="TextBox 1261">
            <a:extLst>
              <a:ext uri="{FF2B5EF4-FFF2-40B4-BE49-F238E27FC236}">
                <a16:creationId xmlns:a16="http://schemas.microsoft.com/office/drawing/2014/main" id="{4456D1D4-6BAD-0C13-3EB7-331083DE747B}"/>
              </a:ext>
            </a:extLst>
          </p:cNvPr>
          <p:cNvSpPr txBox="1"/>
          <p:nvPr/>
        </p:nvSpPr>
        <p:spPr>
          <a:xfrm flipH="1">
            <a:off x="23448186" y="29417621"/>
            <a:ext cx="371932" cy="406893"/>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6</a:t>
            </a:r>
          </a:p>
        </p:txBody>
      </p:sp>
      <p:sp>
        <p:nvSpPr>
          <p:cNvPr id="1263" name="TextBox 1262">
            <a:extLst>
              <a:ext uri="{FF2B5EF4-FFF2-40B4-BE49-F238E27FC236}">
                <a16:creationId xmlns:a16="http://schemas.microsoft.com/office/drawing/2014/main" id="{EAEDC859-7380-9CE7-ECE8-2C7C28601901}"/>
              </a:ext>
            </a:extLst>
          </p:cNvPr>
          <p:cNvSpPr txBox="1"/>
          <p:nvPr/>
        </p:nvSpPr>
        <p:spPr>
          <a:xfrm>
            <a:off x="24290552" y="29489680"/>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0</a:t>
            </a:r>
          </a:p>
        </p:txBody>
      </p:sp>
      <p:sp>
        <p:nvSpPr>
          <p:cNvPr id="1264" name="TextBox 1263">
            <a:extLst>
              <a:ext uri="{FF2B5EF4-FFF2-40B4-BE49-F238E27FC236}">
                <a16:creationId xmlns:a16="http://schemas.microsoft.com/office/drawing/2014/main" id="{68FF7F81-0ED3-D12C-CF19-C0DEA49C135F}"/>
              </a:ext>
            </a:extLst>
          </p:cNvPr>
          <p:cNvSpPr txBox="1"/>
          <p:nvPr/>
        </p:nvSpPr>
        <p:spPr>
          <a:xfrm>
            <a:off x="24045139" y="28346709"/>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5</a:t>
            </a:r>
          </a:p>
        </p:txBody>
      </p:sp>
      <p:sp>
        <p:nvSpPr>
          <p:cNvPr id="1265" name="TextBox 1264">
            <a:extLst>
              <a:ext uri="{FF2B5EF4-FFF2-40B4-BE49-F238E27FC236}">
                <a16:creationId xmlns:a16="http://schemas.microsoft.com/office/drawing/2014/main" id="{0CF5C0D5-5441-00D5-69ED-1BD71C38269E}"/>
              </a:ext>
            </a:extLst>
          </p:cNvPr>
          <p:cNvSpPr txBox="1"/>
          <p:nvPr/>
        </p:nvSpPr>
        <p:spPr>
          <a:xfrm>
            <a:off x="27102334" y="28507822"/>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2</a:t>
            </a:r>
          </a:p>
        </p:txBody>
      </p:sp>
      <p:sp>
        <p:nvSpPr>
          <p:cNvPr id="1266" name="TextBox 1265">
            <a:extLst>
              <a:ext uri="{FF2B5EF4-FFF2-40B4-BE49-F238E27FC236}">
                <a16:creationId xmlns:a16="http://schemas.microsoft.com/office/drawing/2014/main" id="{110710D3-507F-75C2-161A-9DBE14CFDD7E}"/>
              </a:ext>
            </a:extLst>
          </p:cNvPr>
          <p:cNvSpPr txBox="1"/>
          <p:nvPr/>
        </p:nvSpPr>
        <p:spPr>
          <a:xfrm>
            <a:off x="25914513" y="28974038"/>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1</a:t>
            </a:r>
          </a:p>
        </p:txBody>
      </p:sp>
      <p:sp>
        <p:nvSpPr>
          <p:cNvPr id="1267" name="TextBox 1266">
            <a:extLst>
              <a:ext uri="{FF2B5EF4-FFF2-40B4-BE49-F238E27FC236}">
                <a16:creationId xmlns:a16="http://schemas.microsoft.com/office/drawing/2014/main" id="{DB9D7990-ACA3-37E5-1ECD-ED1428D5663D}"/>
              </a:ext>
            </a:extLst>
          </p:cNvPr>
          <p:cNvSpPr txBox="1"/>
          <p:nvPr/>
        </p:nvSpPr>
        <p:spPr>
          <a:xfrm>
            <a:off x="26409573" y="28883868"/>
            <a:ext cx="304800"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4</a:t>
            </a:r>
          </a:p>
        </p:txBody>
      </p:sp>
      <p:sp>
        <p:nvSpPr>
          <p:cNvPr id="1268" name="TextBox 1267">
            <a:extLst>
              <a:ext uri="{FF2B5EF4-FFF2-40B4-BE49-F238E27FC236}">
                <a16:creationId xmlns:a16="http://schemas.microsoft.com/office/drawing/2014/main" id="{E7FD085F-6571-6E8E-B0BE-F3D27664AE02}"/>
              </a:ext>
            </a:extLst>
          </p:cNvPr>
          <p:cNvSpPr txBox="1"/>
          <p:nvPr/>
        </p:nvSpPr>
        <p:spPr>
          <a:xfrm>
            <a:off x="25823966" y="28196793"/>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3</a:t>
            </a:r>
          </a:p>
        </p:txBody>
      </p:sp>
      <p:sp>
        <p:nvSpPr>
          <p:cNvPr id="1269" name="TextBox 1268">
            <a:extLst>
              <a:ext uri="{FF2B5EF4-FFF2-40B4-BE49-F238E27FC236}">
                <a16:creationId xmlns:a16="http://schemas.microsoft.com/office/drawing/2014/main" id="{D74969D6-8BFD-45B0-1703-EC8DFBC3345A}"/>
              </a:ext>
            </a:extLst>
          </p:cNvPr>
          <p:cNvSpPr txBox="1"/>
          <p:nvPr/>
        </p:nvSpPr>
        <p:spPr>
          <a:xfrm flipH="1">
            <a:off x="25839284" y="29422881"/>
            <a:ext cx="371932" cy="406893"/>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6</a:t>
            </a:r>
          </a:p>
        </p:txBody>
      </p:sp>
      <p:sp>
        <p:nvSpPr>
          <p:cNvPr id="1270" name="TextBox 1269">
            <a:extLst>
              <a:ext uri="{FF2B5EF4-FFF2-40B4-BE49-F238E27FC236}">
                <a16:creationId xmlns:a16="http://schemas.microsoft.com/office/drawing/2014/main" id="{C11E45B3-416C-A0B3-CDF6-781A748E659A}"/>
              </a:ext>
            </a:extLst>
          </p:cNvPr>
          <p:cNvSpPr txBox="1"/>
          <p:nvPr/>
        </p:nvSpPr>
        <p:spPr>
          <a:xfrm>
            <a:off x="26681650" y="29494940"/>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0</a:t>
            </a:r>
          </a:p>
        </p:txBody>
      </p:sp>
      <p:sp>
        <p:nvSpPr>
          <p:cNvPr id="1271" name="TextBox 1270">
            <a:extLst>
              <a:ext uri="{FF2B5EF4-FFF2-40B4-BE49-F238E27FC236}">
                <a16:creationId xmlns:a16="http://schemas.microsoft.com/office/drawing/2014/main" id="{ADD2EC16-5E7E-2BB1-0D12-69BE67D9C627}"/>
              </a:ext>
            </a:extLst>
          </p:cNvPr>
          <p:cNvSpPr txBox="1"/>
          <p:nvPr/>
        </p:nvSpPr>
        <p:spPr>
          <a:xfrm>
            <a:off x="26436237" y="28351969"/>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5</a:t>
            </a:r>
          </a:p>
        </p:txBody>
      </p:sp>
      <p:sp>
        <p:nvSpPr>
          <p:cNvPr id="1272" name="TextBox 1271">
            <a:extLst>
              <a:ext uri="{FF2B5EF4-FFF2-40B4-BE49-F238E27FC236}">
                <a16:creationId xmlns:a16="http://schemas.microsoft.com/office/drawing/2014/main" id="{E06EE471-68A7-41F0-9507-73601A241C04}"/>
              </a:ext>
            </a:extLst>
          </p:cNvPr>
          <p:cNvSpPr txBox="1"/>
          <p:nvPr/>
        </p:nvSpPr>
        <p:spPr>
          <a:xfrm>
            <a:off x="29500551" y="28507736"/>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2</a:t>
            </a:r>
          </a:p>
        </p:txBody>
      </p:sp>
      <p:sp>
        <p:nvSpPr>
          <p:cNvPr id="1273" name="TextBox 1272">
            <a:extLst>
              <a:ext uri="{FF2B5EF4-FFF2-40B4-BE49-F238E27FC236}">
                <a16:creationId xmlns:a16="http://schemas.microsoft.com/office/drawing/2014/main" id="{5A90B077-5723-EF42-CE51-BA0F43B59FCD}"/>
              </a:ext>
            </a:extLst>
          </p:cNvPr>
          <p:cNvSpPr txBox="1"/>
          <p:nvPr/>
        </p:nvSpPr>
        <p:spPr>
          <a:xfrm>
            <a:off x="28312730" y="28973952"/>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1</a:t>
            </a:r>
          </a:p>
        </p:txBody>
      </p:sp>
      <p:sp>
        <p:nvSpPr>
          <p:cNvPr id="1274" name="TextBox 1273">
            <a:extLst>
              <a:ext uri="{FF2B5EF4-FFF2-40B4-BE49-F238E27FC236}">
                <a16:creationId xmlns:a16="http://schemas.microsoft.com/office/drawing/2014/main" id="{4E51FB3C-8AFC-D4F0-5B6C-ADE662F54EDA}"/>
              </a:ext>
            </a:extLst>
          </p:cNvPr>
          <p:cNvSpPr txBox="1"/>
          <p:nvPr/>
        </p:nvSpPr>
        <p:spPr>
          <a:xfrm>
            <a:off x="28807790" y="28883782"/>
            <a:ext cx="304800"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4</a:t>
            </a:r>
          </a:p>
        </p:txBody>
      </p:sp>
      <p:sp>
        <p:nvSpPr>
          <p:cNvPr id="1275" name="TextBox 1274">
            <a:extLst>
              <a:ext uri="{FF2B5EF4-FFF2-40B4-BE49-F238E27FC236}">
                <a16:creationId xmlns:a16="http://schemas.microsoft.com/office/drawing/2014/main" id="{C5929E7B-C32C-2E85-F96F-92BB82AC75FB}"/>
              </a:ext>
            </a:extLst>
          </p:cNvPr>
          <p:cNvSpPr txBox="1"/>
          <p:nvPr/>
        </p:nvSpPr>
        <p:spPr>
          <a:xfrm>
            <a:off x="28222183" y="28196707"/>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3</a:t>
            </a:r>
          </a:p>
        </p:txBody>
      </p:sp>
      <p:sp>
        <p:nvSpPr>
          <p:cNvPr id="1276" name="TextBox 1275">
            <a:extLst>
              <a:ext uri="{FF2B5EF4-FFF2-40B4-BE49-F238E27FC236}">
                <a16:creationId xmlns:a16="http://schemas.microsoft.com/office/drawing/2014/main" id="{5FF567BF-31BE-E9BD-E5EB-57AEF5A8E461}"/>
              </a:ext>
            </a:extLst>
          </p:cNvPr>
          <p:cNvSpPr txBox="1"/>
          <p:nvPr/>
        </p:nvSpPr>
        <p:spPr>
          <a:xfrm flipH="1">
            <a:off x="28237501" y="29422795"/>
            <a:ext cx="371932" cy="406893"/>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6</a:t>
            </a:r>
          </a:p>
        </p:txBody>
      </p:sp>
      <p:sp>
        <p:nvSpPr>
          <p:cNvPr id="1277" name="TextBox 1276">
            <a:extLst>
              <a:ext uri="{FF2B5EF4-FFF2-40B4-BE49-F238E27FC236}">
                <a16:creationId xmlns:a16="http://schemas.microsoft.com/office/drawing/2014/main" id="{5A61C828-4A5E-2A5A-B083-A0D847E247C3}"/>
              </a:ext>
            </a:extLst>
          </p:cNvPr>
          <p:cNvSpPr txBox="1"/>
          <p:nvPr/>
        </p:nvSpPr>
        <p:spPr>
          <a:xfrm>
            <a:off x="29079867" y="29494854"/>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0</a:t>
            </a:r>
          </a:p>
        </p:txBody>
      </p:sp>
      <p:sp>
        <p:nvSpPr>
          <p:cNvPr id="1278" name="TextBox 1277">
            <a:extLst>
              <a:ext uri="{FF2B5EF4-FFF2-40B4-BE49-F238E27FC236}">
                <a16:creationId xmlns:a16="http://schemas.microsoft.com/office/drawing/2014/main" id="{13D7ED37-6255-8A3F-EA30-A08012161E26}"/>
              </a:ext>
            </a:extLst>
          </p:cNvPr>
          <p:cNvSpPr txBox="1"/>
          <p:nvPr/>
        </p:nvSpPr>
        <p:spPr>
          <a:xfrm>
            <a:off x="28834454" y="28351883"/>
            <a:ext cx="371932" cy="400110"/>
          </a:xfrm>
          <a:prstGeom prst="rect">
            <a:avLst/>
          </a:prstGeom>
          <a:noFill/>
        </p:spPr>
        <p:txBody>
          <a:bodyPr wrap="square" rtlCol="0">
            <a:spAutoFit/>
          </a:bodyPr>
          <a:lstStyle/>
          <a:p>
            <a:r>
              <a:rPr lang="en-US" sz="2000" b="1" dirty="0">
                <a:ln>
                  <a:solidFill>
                    <a:schemeClr val="tx1"/>
                  </a:solidFill>
                </a:ln>
                <a:solidFill>
                  <a:schemeClr val="bg1"/>
                </a:solidFill>
                <a:latin typeface="Arial" panose="020B0604020202020204" pitchFamily="34" charset="0"/>
                <a:cs typeface="Arial" panose="020B0604020202020204" pitchFamily="34" charset="0"/>
              </a:rPr>
              <a:t>5</a:t>
            </a:r>
          </a:p>
        </p:txBody>
      </p:sp>
      <p:pic>
        <p:nvPicPr>
          <p:cNvPr id="1284" name="Picture 1283" descr="A diagram of a number of dots&#10;&#10;Description automatically generated with medium confidence">
            <a:extLst>
              <a:ext uri="{FF2B5EF4-FFF2-40B4-BE49-F238E27FC236}">
                <a16:creationId xmlns:a16="http://schemas.microsoft.com/office/drawing/2014/main" id="{D6AD6579-D484-4AFD-A3F6-C94833E717C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5911806" y="35785023"/>
            <a:ext cx="3657600" cy="2286000"/>
          </a:xfrm>
          <a:prstGeom prst="rect">
            <a:avLst/>
          </a:prstGeom>
        </p:spPr>
      </p:pic>
      <p:pic>
        <p:nvPicPr>
          <p:cNvPr id="1286" name="Picture 1285" descr="A close-up of a graph&#10;&#10;Description automatically generated">
            <a:extLst>
              <a:ext uri="{FF2B5EF4-FFF2-40B4-BE49-F238E27FC236}">
                <a16:creationId xmlns:a16="http://schemas.microsoft.com/office/drawing/2014/main" id="{0BD64FA5-EB54-9E04-4611-30F4C21C7657}"/>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7166389" y="35731953"/>
            <a:ext cx="3657600" cy="2286000"/>
          </a:xfrm>
          <a:prstGeom prst="rect">
            <a:avLst/>
          </a:prstGeom>
        </p:spPr>
      </p:pic>
      <p:pic>
        <p:nvPicPr>
          <p:cNvPr id="1288" name="Picture 1287" descr="A close-up of a chart&#10;&#10;Description automatically generated">
            <a:extLst>
              <a:ext uri="{FF2B5EF4-FFF2-40B4-BE49-F238E27FC236}">
                <a16:creationId xmlns:a16="http://schemas.microsoft.com/office/drawing/2014/main" id="{DC1BE1EA-4507-F1B0-43FE-322CE9DFAEE8}"/>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1616301" y="35548372"/>
            <a:ext cx="3657600" cy="2286000"/>
          </a:xfrm>
          <a:prstGeom prst="rect">
            <a:avLst/>
          </a:prstGeom>
        </p:spPr>
      </p:pic>
      <p:pic>
        <p:nvPicPr>
          <p:cNvPr id="1290" name="Picture 1289" descr="A diagram of a number of dots&#10;&#10;Description automatically generated with medium confidence">
            <a:extLst>
              <a:ext uri="{FF2B5EF4-FFF2-40B4-BE49-F238E27FC236}">
                <a16:creationId xmlns:a16="http://schemas.microsoft.com/office/drawing/2014/main" id="{A58F065F-015F-1577-A750-B3F70CB125DC}"/>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5871240" y="33322546"/>
            <a:ext cx="3657600" cy="2286000"/>
          </a:xfrm>
          <a:prstGeom prst="rect">
            <a:avLst/>
          </a:prstGeom>
        </p:spPr>
      </p:pic>
      <p:pic>
        <p:nvPicPr>
          <p:cNvPr id="1292" name="Picture 1291" descr="A diagram of a number of microbials&#10;&#10;Description automatically generated with medium confidence">
            <a:extLst>
              <a:ext uri="{FF2B5EF4-FFF2-40B4-BE49-F238E27FC236}">
                <a16:creationId xmlns:a16="http://schemas.microsoft.com/office/drawing/2014/main" id="{261CA840-73C1-2C46-7759-71B8A5610B68}"/>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6889259" y="33472921"/>
            <a:ext cx="3657600" cy="2286000"/>
          </a:xfrm>
          <a:prstGeom prst="rect">
            <a:avLst/>
          </a:prstGeom>
        </p:spPr>
      </p:pic>
      <p:pic>
        <p:nvPicPr>
          <p:cNvPr id="1294" name="Picture 1293" descr="A diagram of dots and numbers&#10;&#10;Description automatically generated with medium confidence">
            <a:extLst>
              <a:ext uri="{FF2B5EF4-FFF2-40B4-BE49-F238E27FC236}">
                <a16:creationId xmlns:a16="http://schemas.microsoft.com/office/drawing/2014/main" id="{A6B8EF07-A2BA-A53A-372F-3BA902DE4AE4}"/>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1743413" y="33317948"/>
            <a:ext cx="3657600" cy="2286000"/>
          </a:xfrm>
          <a:prstGeom prst="rect">
            <a:avLst/>
          </a:prstGeom>
        </p:spPr>
      </p:pic>
      <p:pic>
        <p:nvPicPr>
          <p:cNvPr id="1296" name="Picture 1295" descr="A diagram of a graph&#10;&#10;Description automatically generated with medium confidence">
            <a:extLst>
              <a:ext uri="{FF2B5EF4-FFF2-40B4-BE49-F238E27FC236}">
                <a16:creationId xmlns:a16="http://schemas.microsoft.com/office/drawing/2014/main" id="{D58A2041-D0B5-E164-A8BA-A2FB7EC3C43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7012663" y="30979318"/>
            <a:ext cx="3657600" cy="2286000"/>
          </a:xfrm>
          <a:prstGeom prst="rect">
            <a:avLst/>
          </a:prstGeom>
        </p:spPr>
      </p:pic>
      <p:pic>
        <p:nvPicPr>
          <p:cNvPr id="1298" name="Picture 1297" descr="A diagram of a number of dots&#10;&#10;Description automatically generated with medium confidence">
            <a:extLst>
              <a:ext uri="{FF2B5EF4-FFF2-40B4-BE49-F238E27FC236}">
                <a16:creationId xmlns:a16="http://schemas.microsoft.com/office/drawing/2014/main" id="{00B05DFF-553D-5917-174A-12E1958DA0A2}"/>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1146959" y="30894347"/>
            <a:ext cx="3657600" cy="2286000"/>
          </a:xfrm>
          <a:prstGeom prst="rect">
            <a:avLst/>
          </a:prstGeom>
        </p:spPr>
      </p:pic>
      <p:pic>
        <p:nvPicPr>
          <p:cNvPr id="1300" name="Picture 1299" descr="A diagram of a number of dots&#10;&#10;Description automatically generated">
            <a:extLst>
              <a:ext uri="{FF2B5EF4-FFF2-40B4-BE49-F238E27FC236}">
                <a16:creationId xmlns:a16="http://schemas.microsoft.com/office/drawing/2014/main" id="{D457BBCD-D7F9-F7FB-F204-C905E18E6572}"/>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5216402" y="30918676"/>
            <a:ext cx="3657600" cy="2286000"/>
          </a:xfrm>
          <a:prstGeom prst="rect">
            <a:avLst/>
          </a:prstGeom>
        </p:spPr>
      </p:pic>
    </p:spTree>
    <p:extLst>
      <p:ext uri="{BB962C8B-B14F-4D97-AF65-F5344CB8AC3E}">
        <p14:creationId xmlns:p14="http://schemas.microsoft.com/office/powerpoint/2010/main" val="10193755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10374</TotalTime>
  <Words>1119</Words>
  <Application>Microsoft Macintosh PowerPoint</Application>
  <PresentationFormat>Custom</PresentationFormat>
  <Paragraphs>246</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Aptos Narrow</vt:lpstr>
      <vt:lpstr>Arial</vt:lpstr>
      <vt:lpstr>Calibri</vt:lpstr>
      <vt:lpstr>Calibri Light</vt:lpstr>
      <vt:lpstr>Courier New</vt:lpstr>
      <vt:lpstr>Wingdings</vt:lpstr>
      <vt:lpstr>Office Theme</vt:lpstr>
      <vt:lpstr>Foreign and autoreactive cd4 conventional and regulatory t cells in t1d and healthy subjects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Qualification of an islet specific CD4 T cell activation assay for use in clinical trials of type 1 diabetes</dc:title>
  <dc:creator>Karen Cerosaletti</dc:creator>
  <cp:lastModifiedBy>Thomas Edwards</cp:lastModifiedBy>
  <cp:revision>103</cp:revision>
  <dcterms:created xsi:type="dcterms:W3CDTF">2023-04-17T22:27:34Z</dcterms:created>
  <dcterms:modified xsi:type="dcterms:W3CDTF">2024-09-30T03:32:36Z</dcterms:modified>
</cp:coreProperties>
</file>